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6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2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7346455479_0_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g7346455479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fa3cc0b87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fa3cc0b87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0195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16" name="Google Shape;16;p2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17" name="Google Shape;17;p2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" name="Google Shape;18;p2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0195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0195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2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2"/>
          <p:cNvSpPr txBox="1">
            <a:spLocks noGrp="1"/>
          </p:cNvSpPr>
          <p:nvPr>
            <p:ph type="title"/>
          </p:nvPr>
        </p:nvSpPr>
        <p:spPr>
          <a:xfrm>
            <a:off x="623888" y="1176339"/>
            <a:ext cx="78867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2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2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19" name="Google Shape;119;p12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 txBox="1">
            <a:spLocks noGrp="1"/>
          </p:cNvSpPr>
          <p:nvPr>
            <p:ph type="title"/>
          </p:nvPr>
        </p:nvSpPr>
        <p:spPr>
          <a:xfrm>
            <a:off x="628650" y="290400"/>
            <a:ext cx="7886700" cy="11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body" idx="1"/>
          </p:nvPr>
        </p:nvSpPr>
        <p:spPr>
          <a:xfrm>
            <a:off x="628650" y="1469139"/>
            <a:ext cx="3886200" cy="50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body" idx="2"/>
          </p:nvPr>
        </p:nvSpPr>
        <p:spPr>
          <a:xfrm>
            <a:off x="4629150" y="1469139"/>
            <a:ext cx="3886200" cy="50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26" name="Google Shape;126;p13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>
            <a:spLocks noGrp="1"/>
          </p:cNvSpPr>
          <p:nvPr>
            <p:ph type="title"/>
          </p:nvPr>
        </p:nvSpPr>
        <p:spPr>
          <a:xfrm>
            <a:off x="782241" y="124200"/>
            <a:ext cx="7886700" cy="107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body" idx="1"/>
          </p:nvPr>
        </p:nvSpPr>
        <p:spPr>
          <a:xfrm>
            <a:off x="629850" y="1077576"/>
            <a:ext cx="3868200" cy="25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body" idx="2"/>
          </p:nvPr>
        </p:nvSpPr>
        <p:spPr>
          <a:xfrm>
            <a:off x="629850" y="3647181"/>
            <a:ext cx="3868200" cy="29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body" idx="3"/>
          </p:nvPr>
        </p:nvSpPr>
        <p:spPr>
          <a:xfrm>
            <a:off x="4629150" y="1077576"/>
            <a:ext cx="3887400" cy="25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body" idx="4"/>
          </p:nvPr>
        </p:nvSpPr>
        <p:spPr>
          <a:xfrm>
            <a:off x="4629154" y="3647181"/>
            <a:ext cx="3887400" cy="29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35" name="Google Shape;135;p14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5"/>
          <p:cNvSpPr txBox="1">
            <a:spLocks noGrp="1"/>
          </p:cNvSpPr>
          <p:nvPr>
            <p:ph type="title"/>
          </p:nvPr>
        </p:nvSpPr>
        <p:spPr>
          <a:xfrm>
            <a:off x="628650" y="900000"/>
            <a:ext cx="7886700" cy="11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40" name="Google Shape;140;p15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spacio en blanco">
  <p:cSld name="Espacio en blanco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>
            <a:off x="629841" y="987426"/>
            <a:ext cx="2949300" cy="10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7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300" cy="54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47" name="Google Shape;147;p1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3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7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50" name="Google Shape;150;p17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 txBox="1">
            <a:spLocks noGrp="1"/>
          </p:cNvSpPr>
          <p:nvPr>
            <p:ph type="title"/>
          </p:nvPr>
        </p:nvSpPr>
        <p:spPr>
          <a:xfrm>
            <a:off x="629841" y="1032932"/>
            <a:ext cx="2949300" cy="10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300" cy="40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8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56" name="Google Shape;156;p18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628650" y="200400"/>
            <a:ext cx="7886700" cy="11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body" idx="1"/>
          </p:nvPr>
        </p:nvSpPr>
        <p:spPr>
          <a:xfrm rot="5400000">
            <a:off x="2396400" y="392250"/>
            <a:ext cx="43512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62" name="Google Shape;162;p19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 txBox="1">
            <a:spLocks noGrp="1"/>
          </p:cNvSpPr>
          <p:nvPr>
            <p:ph type="title"/>
          </p:nvPr>
        </p:nvSpPr>
        <p:spPr>
          <a:xfrm rot="5400000">
            <a:off x="4646700" y="2707050"/>
            <a:ext cx="57657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body" idx="1"/>
          </p:nvPr>
        </p:nvSpPr>
        <p:spPr>
          <a:xfrm rot="5400000">
            <a:off x="646125" y="792450"/>
            <a:ext cx="57657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ftr" idx="11"/>
          </p:nvPr>
        </p:nvSpPr>
        <p:spPr>
          <a:xfrm>
            <a:off x="0" y="6575425"/>
            <a:ext cx="192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68" name="Google Shape;168;p20"/>
          <p:cNvSpPr txBox="1"/>
          <p:nvPr/>
        </p:nvSpPr>
        <p:spPr>
          <a:xfrm>
            <a:off x="0" y="-82375"/>
            <a:ext cx="12261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MFS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solución 1">
  <p:cSld name="Título - Resolución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181" name="Google Shape;181;p22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182" name="Google Shape;182;p22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3" name="Google Shape;183;p22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184" name="Google Shape;184;p22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22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86" name="Google Shape;186;p22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7" name="Google Shape;187;p22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188" name="Google Shape;188;p22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9144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3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6" name="Google Shape;26;p3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FFFF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paso 1">
  <p:cSld name="Título - Repaso_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/>
        </p:nvSpPr>
        <p:spPr>
          <a:xfrm>
            <a:off x="4650375" y="1114700"/>
            <a:ext cx="43194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</a:rPr>
              <a:t>CFP</a:t>
            </a:r>
            <a:endParaRPr sz="48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</a:rPr>
              <a:t>Programador </a:t>
            </a:r>
            <a:endParaRPr sz="36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</a:rPr>
              <a:t>full-stack</a:t>
            </a:r>
            <a:endParaRPr sz="3600" b="1">
              <a:solidFill>
                <a:srgbClr val="FFFFFF"/>
              </a:solidFill>
            </a:endParaRPr>
          </a:p>
        </p:txBody>
      </p:sp>
      <p:sp>
        <p:nvSpPr>
          <p:cNvPr id="191" name="Google Shape;191;p23"/>
          <p:cNvSpPr/>
          <p:nvPr/>
        </p:nvSpPr>
        <p:spPr>
          <a:xfrm>
            <a:off x="-2825" y="0"/>
            <a:ext cx="9147000" cy="736500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2" name="Google Shape;192;p23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193" name="Google Shape;193;p23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3"/>
            <p:cNvSpPr/>
            <p:nvPr/>
          </p:nvSpPr>
          <p:spPr>
            <a:xfrm rot="10800000" flipH="1">
              <a:off x="1525" y="575"/>
              <a:ext cx="2220900" cy="2301300"/>
            </a:xfrm>
            <a:prstGeom prst="snip1Rect">
              <a:avLst>
                <a:gd name="adj" fmla="val 50000"/>
              </a:avLst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  <p:grpSp>
          <p:nvGrpSpPr>
            <p:cNvPr id="195" name="Google Shape;195;p23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196" name="Google Shape;196;p23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5A3A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97;p23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5A3A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98" name="Google Shape;198;p23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23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00" name="Google Shape;200;p23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Conceptos 1">
  <p:cSld name="Título - Conceptos_1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203" name="Google Shape;203;p24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204" name="Google Shape;204;p24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5" name="Google Shape;205;p24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206" name="Google Shape;206;p24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1DC1D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24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1DC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08" name="Google Shape;208;p24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9" name="Google Shape;209;p24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10" name="Google Shape;210;p24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9144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Ejercicios 2">
  <p:cSld name="Título - Ejercicios_2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213" name="Google Shape;213;p25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214" name="Google Shape;214;p25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5" name="Google Shape;215;p25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216" name="Google Shape;216;p25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25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18" name="Google Shape;218;p25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9" name="Google Shape;219;p25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20" name="Google Shape;220;p25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9144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solución 2">
  <p:cSld name="Título - Resolución_2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223" name="Google Shape;223;p26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224" name="Google Shape;224;p26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5" name="Google Shape;225;p26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226" name="Google Shape;226;p26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26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28" name="Google Shape;228;p26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9" name="Google Shape;229;p26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230" name="Google Shape;230;p26"/>
          <p:cNvSpPr txBox="1">
            <a:spLocks noGrp="1"/>
          </p:cNvSpPr>
          <p:nvPr>
            <p:ph type="ctrTitle"/>
          </p:nvPr>
        </p:nvSpPr>
        <p:spPr>
          <a:xfrm>
            <a:off x="-1" y="0"/>
            <a:ext cx="91440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">
  <p:cSld name="Filmina - Conceptos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7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7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7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36" name="Google Shape;236;p27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37" name="Google Shape;237;p27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7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9" name="Google Shape;239;p27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CFP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7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45" name="Google Shape;245;p28"/>
          <p:cNvSpPr txBox="1"/>
          <p:nvPr/>
        </p:nvSpPr>
        <p:spPr>
          <a:xfrm flipH="1">
            <a:off x="76325" y="0"/>
            <a:ext cx="8820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2">
  <p:cSld name="Filmina - Conceptos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9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51" name="Google Shape;251;p29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52" name="Google Shape;252;p29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29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9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5" name="Google Shape;255;p29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15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AMEMT</a:t>
            </a:r>
            <a:endParaRPr sz="15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3">
  <p:cSld name="Filmina - Conceptos_3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30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30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30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61" name="Google Shape;261;p30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62" name="Google Shape;262;p30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30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p30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0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4">
  <p:cSld name="Filmina - Conceptos_4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31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1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31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71" name="Google Shape;271;p31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72" name="Google Shape;272;p31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31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4" name="Google Shape;274;p31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5">
  <p:cSld name="Filmina - Conceptos_5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2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32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2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32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81" name="Google Shape;281;p32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82" name="Google Shape;282;p32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32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4" name="Google Shape;284;p32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2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Conceptos">
  <p:cSld name="Título - Concepto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34" name="Google Shape;34;p4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35" name="Google Shape;35;p4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" name="Google Shape;36;p4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37" name="Google Shape;37;p4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1DC1D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1DC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39" name="Google Shape;39;p4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0" name="Google Shape;40;p4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6">
  <p:cSld name="Filmina - Conceptos_6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33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91" name="Google Shape;291;p33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292" name="Google Shape;292;p33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3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4" name="Google Shape;294;p33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3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7">
  <p:cSld name="Filmina - Conceptos_7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4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4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01" name="Google Shape;301;p34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02" name="Google Shape;302;p34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4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4" name="Google Shape;304;p34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4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8">
  <p:cSld name="Filmina - Conceptos_8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5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35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35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11" name="Google Shape;311;p35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12" name="Google Shape;312;p35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35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4" name="Google Shape;314;p35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35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9">
  <p:cSld name="Filmina - Conceptos_9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36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6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6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21" name="Google Shape;321;p36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22" name="Google Shape;322;p36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6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4" name="Google Shape;324;p36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6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0">
  <p:cSld name="Filmina - Conceptos_10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37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7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31" name="Google Shape;331;p37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32" name="Google Shape;332;p37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37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4" name="Google Shape;334;p37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37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1">
  <p:cSld name="Filmina - Conceptos_1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38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8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38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41" name="Google Shape;341;p38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42" name="Google Shape;342;p38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8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4" name="Google Shape;344;p38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8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2">
  <p:cSld name="Filmina - Conceptos_12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39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9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39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51" name="Google Shape;351;p39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52" name="Google Shape;352;p39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39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4" name="Google Shape;354;p39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39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3">
  <p:cSld name="Filmina - Conceptos_13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0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40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40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40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61" name="Google Shape;361;p40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62" name="Google Shape;362;p40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40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4" name="Google Shape;364;p40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40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5">
  <p:cSld name="Filmina - Conceptos_15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1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41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41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41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71" name="Google Shape;371;p41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72" name="Google Shape;372;p41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41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4" name="Google Shape;374;p41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41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6">
  <p:cSld name="Filmina - Conceptos_16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2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42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42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42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81" name="Google Shape;381;p42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82" name="Google Shape;382;p42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42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4" name="Google Shape;384;p42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42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">
  <p:cSld name="Filmina - Concepto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5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45" name="Google Shape;45;p5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8" name="Google Shape;48;p5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5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50" name="Google Shape;50;p5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7">
  <p:cSld name="Filmina - Conceptos_17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3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43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43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43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391" name="Google Shape;391;p43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392" name="Google Shape;392;p43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43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4" name="Google Shape;394;p43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43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8">
  <p:cSld name="Filmina - Conceptos_18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4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44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44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44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01" name="Google Shape;401;p44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02" name="Google Shape;402;p44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44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44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44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19">
  <p:cSld name="Filmina - Conceptos_1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5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45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45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45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11" name="Google Shape;411;p45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12" name="Google Shape;412;p45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45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4" name="Google Shape;414;p45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45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21">
  <p:cSld name="Filmina - Conceptos_21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6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46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46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46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21" name="Google Shape;421;p46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22" name="Google Shape;422;p46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46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p46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6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Conceptos 22">
  <p:cSld name="Filmina - Conceptos_22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7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47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1DC1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47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47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431" name="Google Shape;431;p47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32" name="Google Shape;432;p47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47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1DC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4" name="Google Shape;434;p47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CFL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47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Ejercicios 3">
  <p:cSld name="Título - Ejercicios_3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8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8" name="Google Shape;438;p48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439" name="Google Shape;439;p48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0" name="Google Shape;440;p48"/>
            <p:cNvGrpSpPr/>
            <p:nvPr/>
          </p:nvGrpSpPr>
          <p:grpSpPr>
            <a:xfrm rot="10800000">
              <a:off x="-1300" y="4051473"/>
              <a:ext cx="9143950" cy="2806508"/>
              <a:chOff x="0" y="275"/>
              <a:chExt cx="9143950" cy="381817"/>
            </a:xfrm>
          </p:grpSpPr>
          <p:sp>
            <p:nvSpPr>
              <p:cNvPr id="441" name="Google Shape;441;p48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endParaRPr sz="12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48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endParaRPr sz="1200" b="1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3" name="Google Shape;443;p48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44" name="Google Shape;444;p48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CFP</a:t>
            </a:r>
            <a:endParaRPr sz="6000" b="1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Programador </a:t>
            </a:r>
            <a:endParaRPr sz="6000" b="1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" sz="60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full-stack</a:t>
            </a:r>
            <a:endParaRPr sz="6000" b="1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48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Ejercicios 1">
  <p:cSld name="Filmina - Ejercicios_1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9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49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49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50" name="Google Shape;450;p49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51" name="Google Shape;451;p49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452" name="Google Shape;452;p49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9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4" name="Google Shape;454;p49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CFP</a:t>
            </a:r>
            <a:endParaRPr sz="24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49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Ejercicios">
  <p:cSld name="Título - Ejercicio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F25B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54" name="Google Shape;54;p6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55" name="Google Shape;55;p6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F25B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56;p6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57" name="Google Shape;57;p6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" name="Google Shape;58;p6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F25B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59" name="Google Shape;59;p6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6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61" name="Google Shape;61;p6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solución">
  <p:cSld name="Título - Resolució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/>
          <p:nvPr/>
        </p:nvSpPr>
        <p:spPr>
          <a:xfrm rot="10800000" flipH="1">
            <a:off x="1525" y="575"/>
            <a:ext cx="2220900" cy="2301300"/>
          </a:xfrm>
          <a:prstGeom prst="snip1Rect">
            <a:avLst>
              <a:gd name="adj" fmla="val 50000"/>
            </a:avLst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grpSp>
        <p:nvGrpSpPr>
          <p:cNvPr id="74" name="Google Shape;74;p8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75" name="Google Shape;75;p8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" name="Google Shape;76;p8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77" name="Google Shape;77;p8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8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EF3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79" name="Google Shape;79;p8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0" name="Google Shape;80;p8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81" name="Google Shape;81;p8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Resolución">
  <p:cSld name="Filmina - Resolució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9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85" name="Google Shape;85;p9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9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EF3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87" name="Google Shape;87;p9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  <p:sp>
        <p:nvSpPr>
          <p:cNvPr id="88" name="Google Shape;88;p9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89" name="Google Shape;89;p9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EF3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90" name="Google Shape;90;p9"/>
          <p:cNvSpPr txBox="1">
            <a:spLocks noGrp="1"/>
          </p:cNvSpPr>
          <p:nvPr>
            <p:ph type="sldNum" idx="12"/>
          </p:nvPr>
        </p:nvSpPr>
        <p:spPr>
          <a:xfrm>
            <a:off x="8515375" y="6575425"/>
            <a:ext cx="628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- Repaso">
  <p:cSld name="Título - Repaso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"/>
          <p:cNvSpPr txBox="1"/>
          <p:nvPr/>
        </p:nvSpPr>
        <p:spPr>
          <a:xfrm>
            <a:off x="4650375" y="1114700"/>
            <a:ext cx="43194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rgbClr val="FFFFFF"/>
                </a:solidFill>
              </a:rPr>
              <a:t>CFP</a:t>
            </a:r>
            <a:endParaRPr sz="48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</a:rPr>
              <a:t>Programador </a:t>
            </a:r>
            <a:endParaRPr sz="36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</a:rPr>
              <a:t>full-stack</a:t>
            </a:r>
            <a:endParaRPr sz="3600" b="1">
              <a:solidFill>
                <a:srgbClr val="FFFFFF"/>
              </a:solidFill>
            </a:endParaRPr>
          </a:p>
        </p:txBody>
      </p:sp>
      <p:sp>
        <p:nvSpPr>
          <p:cNvPr id="94" name="Google Shape;94;p10"/>
          <p:cNvSpPr/>
          <p:nvPr/>
        </p:nvSpPr>
        <p:spPr>
          <a:xfrm>
            <a:off x="-2825" y="0"/>
            <a:ext cx="9147000" cy="736500"/>
          </a:xfrm>
          <a:prstGeom prst="rect">
            <a:avLst/>
          </a:prstGeom>
          <a:solidFill>
            <a:srgbClr val="0195D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" name="Google Shape;95;p10"/>
          <p:cNvGrpSpPr/>
          <p:nvPr/>
        </p:nvGrpSpPr>
        <p:grpSpPr>
          <a:xfrm>
            <a:off x="-1300" y="52"/>
            <a:ext cx="9146775" cy="6857929"/>
            <a:chOff x="-1300" y="52"/>
            <a:chExt cx="9146775" cy="6857929"/>
          </a:xfrm>
        </p:grpSpPr>
        <p:sp>
          <p:nvSpPr>
            <p:cNvPr id="96" name="Google Shape;96;p10"/>
            <p:cNvSpPr/>
            <p:nvPr/>
          </p:nvSpPr>
          <p:spPr>
            <a:xfrm>
              <a:off x="1028075" y="52"/>
              <a:ext cx="8117400" cy="1247400"/>
            </a:xfrm>
            <a:prstGeom prst="rect">
              <a:avLst/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0"/>
            <p:cNvSpPr/>
            <p:nvPr/>
          </p:nvSpPr>
          <p:spPr>
            <a:xfrm rot="10800000" flipH="1">
              <a:off x="1525" y="575"/>
              <a:ext cx="2220900" cy="2301300"/>
            </a:xfrm>
            <a:prstGeom prst="snip1Rect">
              <a:avLst>
                <a:gd name="adj" fmla="val 50000"/>
              </a:avLst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  <p:grpSp>
          <p:nvGrpSpPr>
            <p:cNvPr id="98" name="Google Shape;98;p10"/>
            <p:cNvGrpSpPr/>
            <p:nvPr/>
          </p:nvGrpSpPr>
          <p:grpSpPr>
            <a:xfrm rot="10800000">
              <a:off x="-1300" y="4051474"/>
              <a:ext cx="9143950" cy="2806507"/>
              <a:chOff x="0" y="275"/>
              <a:chExt cx="9143950" cy="381817"/>
            </a:xfrm>
          </p:grpSpPr>
          <p:sp>
            <p:nvSpPr>
              <p:cNvPr id="99" name="Google Shape;99;p10"/>
              <p:cNvSpPr/>
              <p:nvPr/>
            </p:nvSpPr>
            <p:spPr>
              <a:xfrm>
                <a:off x="1026550" y="275"/>
                <a:ext cx="8117400" cy="242700"/>
              </a:xfrm>
              <a:prstGeom prst="rect">
                <a:avLst/>
              </a:prstGeom>
              <a:solidFill>
                <a:srgbClr val="5A3A9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SzPts val="1100"/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0"/>
              <p:cNvSpPr/>
              <p:nvPr/>
            </p:nvSpPr>
            <p:spPr>
              <a:xfrm rot="10800000" flipH="1">
                <a:off x="0" y="492"/>
                <a:ext cx="2348100" cy="381600"/>
              </a:xfrm>
              <a:prstGeom prst="snip1Rect">
                <a:avLst>
                  <a:gd name="adj" fmla="val 50000"/>
                </a:avLst>
              </a:prstGeom>
              <a:solidFill>
                <a:srgbClr val="5A3A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101" name="Google Shape;101;p10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 b="1" i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2" name="Google Shape;102;p10"/>
          <p:cNvSpPr txBox="1"/>
          <p:nvPr/>
        </p:nvSpPr>
        <p:spPr>
          <a:xfrm>
            <a:off x="1986150" y="1997675"/>
            <a:ext cx="4984200" cy="21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b="1">
                <a:solidFill>
                  <a:schemeClr val="accent5"/>
                </a:solidFill>
              </a:rPr>
              <a:t>Carrera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Programador </a:t>
            </a:r>
            <a:endParaRPr sz="6000" b="1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accent5"/>
                </a:solidFill>
              </a:rPr>
              <a:t>full-stack</a:t>
            </a:r>
            <a:endParaRPr sz="6000" b="1">
              <a:solidFill>
                <a:schemeClr val="accent5"/>
              </a:solidFill>
            </a:endParaRPr>
          </a:p>
        </p:txBody>
      </p:sp>
      <p:sp>
        <p:nvSpPr>
          <p:cNvPr id="103" name="Google Shape;103;p10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lmina - Repaso">
  <p:cSld name="Filmina - Repaso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/>
          <p:nvPr/>
        </p:nvSpPr>
        <p:spPr>
          <a:xfrm>
            <a:off x="-25" y="6754950"/>
            <a:ext cx="9144000" cy="146100"/>
          </a:xfrm>
          <a:prstGeom prst="rect">
            <a:avLst/>
          </a:prstGeom>
          <a:solidFill>
            <a:srgbClr val="5A3A9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106" name="Google Shape;106;p11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5A3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107" name="Google Shape;107;p11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title"/>
          </p:nvPr>
        </p:nvSpPr>
        <p:spPr>
          <a:xfrm>
            <a:off x="628663" y="275700"/>
            <a:ext cx="7886700" cy="12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9" name="Google Shape;109;p11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110" name="Google Shape;110;p11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1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5A3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  <p:sp>
        <p:nvSpPr>
          <p:cNvPr id="112" name="Google Shape;112;p11"/>
          <p:cNvSpPr txBox="1"/>
          <p:nvPr/>
        </p:nvSpPr>
        <p:spPr>
          <a:xfrm>
            <a:off x="60525" y="34600"/>
            <a:ext cx="916500" cy="4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lt1"/>
                </a:solidFill>
              </a:rPr>
              <a:t>CFS</a:t>
            </a:r>
            <a:endParaRPr sz="2400" b="1">
              <a:solidFill>
                <a:srgbClr val="FFFFFF"/>
              </a:solidFill>
            </a:endParaRPr>
          </a:p>
        </p:txBody>
      </p:sp>
      <p:sp>
        <p:nvSpPr>
          <p:cNvPr id="113" name="Google Shape;113;p11"/>
          <p:cNvSpPr txBox="1">
            <a:spLocks noGrp="1"/>
          </p:cNvSpPr>
          <p:nvPr>
            <p:ph type="body" idx="1"/>
          </p:nvPr>
        </p:nvSpPr>
        <p:spPr>
          <a:xfrm>
            <a:off x="628650" y="1530725"/>
            <a:ext cx="7886700" cy="49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image" Target="../media/image1.jp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 flipH="1">
            <a:off x="8440500" y="6615100"/>
            <a:ext cx="703500" cy="285900"/>
          </a:xfrm>
          <a:prstGeom prst="snip1Rect">
            <a:avLst>
              <a:gd name="adj" fmla="val 50000"/>
            </a:avLst>
          </a:prstGeom>
          <a:solidFill>
            <a:srgbClr val="0195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628638" y="179400"/>
            <a:ext cx="7886700" cy="13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628650" y="1362727"/>
            <a:ext cx="7886700" cy="51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9" name="Google Shape;9;p1" descr="logos 111MIL-01.JPG"/>
          <p:cNvPicPr preferRelativeResize="0"/>
          <p:nvPr/>
        </p:nvPicPr>
        <p:blipFill rotWithShape="1">
          <a:blip r:embed="rId48">
            <a:alphaModFix/>
          </a:blip>
          <a:srcRect l="86163"/>
          <a:stretch/>
        </p:blipFill>
        <p:spPr>
          <a:xfrm>
            <a:off x="0" y="6754225"/>
            <a:ext cx="9143974" cy="1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587620" y="6575425"/>
            <a:ext cx="556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1" name="Google Shape;11;p1"/>
          <p:cNvGrpSpPr/>
          <p:nvPr/>
        </p:nvGrpSpPr>
        <p:grpSpPr>
          <a:xfrm>
            <a:off x="0" y="275"/>
            <a:ext cx="9143950" cy="480375"/>
            <a:chOff x="0" y="275"/>
            <a:chExt cx="9143950" cy="480375"/>
          </a:xfrm>
        </p:grpSpPr>
        <p:sp>
          <p:nvSpPr>
            <p:cNvPr id="12" name="Google Shape;12;p1"/>
            <p:cNvSpPr/>
            <p:nvPr/>
          </p:nvSpPr>
          <p:spPr>
            <a:xfrm>
              <a:off x="1026550" y="275"/>
              <a:ext cx="8117400" cy="242700"/>
            </a:xfrm>
            <a:prstGeom prst="rect">
              <a:avLst/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endParaRPr sz="1200" b="1">
                <a:solidFill>
                  <a:srgbClr val="FFFFFF"/>
                </a:solidFill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 rot="10800000" flipH="1">
              <a:off x="0" y="350"/>
              <a:ext cx="1098000" cy="480300"/>
            </a:xfrm>
            <a:prstGeom prst="snip1Rect">
              <a:avLst>
                <a:gd name="adj" fmla="val 50000"/>
              </a:avLst>
            </a:prstGeom>
            <a:solidFill>
              <a:srgbClr val="0195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1">
                <a:solidFill>
                  <a:srgbClr val="FFFFFF"/>
                </a:solidFill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0"/>
          <p:cNvSpPr txBox="1">
            <a:spLocks noGrp="1"/>
          </p:cNvSpPr>
          <p:nvPr>
            <p:ph type="ctrTitle"/>
          </p:nvPr>
        </p:nvSpPr>
        <p:spPr>
          <a:xfrm>
            <a:off x="92375" y="0"/>
            <a:ext cx="8962200" cy="8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lang="en"/>
              <a:t>Back End</a:t>
            </a:r>
            <a:endParaRPr/>
          </a:p>
        </p:txBody>
      </p:sp>
      <p:sp>
        <p:nvSpPr>
          <p:cNvPr id="461" name="Google Shape;461;p50"/>
          <p:cNvSpPr txBox="1">
            <a:spLocks noGrp="1"/>
          </p:cNvSpPr>
          <p:nvPr>
            <p:ph type="subTitle" idx="1"/>
          </p:nvPr>
        </p:nvSpPr>
        <p:spPr>
          <a:xfrm>
            <a:off x="0" y="5416114"/>
            <a:ext cx="91470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" dirty="0" smtClean="0"/>
              <a:t>HTTP Response Codes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0" y="472441"/>
            <a:ext cx="9144000" cy="1341120"/>
          </a:xfrm>
        </p:spPr>
        <p:txBody>
          <a:bodyPr/>
          <a:lstStyle/>
          <a:p>
            <a:pPr marL="114300" indent="0">
              <a:buNone/>
            </a:pPr>
            <a:r>
              <a:rPr lang="es-ES" sz="2000" dirty="0"/>
              <a:t>Para facilitar la legibilidad del código </a:t>
            </a:r>
            <a:r>
              <a:rPr lang="es-ES" sz="2000" dirty="0" err="1"/>
              <a:t>NestJS</a:t>
            </a:r>
            <a:r>
              <a:rPr lang="es-ES" sz="2000" dirty="0"/>
              <a:t> </a:t>
            </a:r>
            <a:r>
              <a:rPr lang="es-ES" sz="2000" dirty="0" smtClean="0"/>
              <a:t>proporciona </a:t>
            </a:r>
            <a:r>
              <a:rPr lang="es-ES" sz="2000" dirty="0"/>
              <a:t>también una lista de </a:t>
            </a:r>
            <a:r>
              <a:rPr lang="es-ES" sz="2000" b="1" dirty="0"/>
              <a:t>estados </a:t>
            </a:r>
            <a:r>
              <a:rPr lang="es-ES" sz="2000" b="1" dirty="0" smtClean="0"/>
              <a:t>con nombre </a:t>
            </a:r>
            <a:r>
              <a:rPr lang="es-ES" sz="2000" dirty="0"/>
              <a:t>en un </a:t>
            </a:r>
            <a:r>
              <a:rPr lang="es-ES" sz="2000" i="1" dirty="0" err="1" smtClean="0"/>
              <a:t>enum</a:t>
            </a:r>
            <a:r>
              <a:rPr lang="es-ES" sz="2000" i="1" dirty="0" smtClean="0"/>
              <a:t> </a:t>
            </a:r>
            <a:r>
              <a:rPr lang="es-ES" sz="2000" dirty="0" smtClean="0"/>
              <a:t>llamado </a:t>
            </a:r>
            <a:r>
              <a:rPr lang="es-ES" sz="2000" dirty="0"/>
              <a:t>"</a:t>
            </a:r>
            <a:r>
              <a:rPr lang="es-ES" sz="2000" b="1" dirty="0" err="1"/>
              <a:t>HttpStatus</a:t>
            </a:r>
            <a:r>
              <a:rPr lang="es-ES" sz="2000" dirty="0" smtClean="0"/>
              <a:t>". Una </a:t>
            </a:r>
            <a:r>
              <a:rPr lang="es-ES" sz="2000" dirty="0"/>
              <a:t>vez </a:t>
            </a:r>
            <a:r>
              <a:rPr lang="es-ES" sz="2000" dirty="0" smtClean="0"/>
              <a:t>importado, </a:t>
            </a:r>
            <a:r>
              <a:rPr lang="es-ES" sz="2000" dirty="0"/>
              <a:t>gracias a </a:t>
            </a:r>
            <a:r>
              <a:rPr lang="es-ES" sz="2000" dirty="0" err="1" smtClean="0"/>
              <a:t>TypeScript</a:t>
            </a:r>
            <a:r>
              <a:rPr lang="es-ES" sz="2000" dirty="0" smtClean="0"/>
              <a:t>, podemos </a:t>
            </a:r>
            <a:r>
              <a:rPr lang="es-ES" sz="2000" dirty="0"/>
              <a:t>ver todas las alternativas </a:t>
            </a:r>
            <a:r>
              <a:rPr lang="es-ES" sz="2000" dirty="0" smtClean="0"/>
              <a:t>que nos </a:t>
            </a:r>
            <a:r>
              <a:rPr lang="es-ES" sz="2000" dirty="0"/>
              <a:t>ofrece en el propio </a:t>
            </a:r>
            <a:r>
              <a:rPr lang="es-ES" sz="2000" dirty="0" smtClean="0"/>
              <a:t>editor. </a:t>
            </a:r>
          </a:p>
          <a:p>
            <a:pPr marL="114300" indent="0">
              <a:buNone/>
            </a:pPr>
            <a:endParaRPr lang="es-ES" sz="2000" u="sng" dirty="0" smtClean="0"/>
          </a:p>
          <a:p>
            <a:pPr marL="114300" indent="0">
              <a:buNone/>
            </a:pPr>
            <a:r>
              <a:rPr lang="es-ES" sz="2000" u="sng" dirty="0" smtClean="0"/>
              <a:t>Así quedaría nuestro controlador:</a:t>
            </a:r>
          </a:p>
          <a:p>
            <a:pPr marL="114300" indent="0">
              <a:buNone/>
            </a:pPr>
            <a:endParaRPr lang="en-US" sz="2000" dirty="0"/>
          </a:p>
        </p:txBody>
      </p:sp>
      <p:grpSp>
        <p:nvGrpSpPr>
          <p:cNvPr id="6" name="Grupo 5"/>
          <p:cNvGrpSpPr/>
          <p:nvPr/>
        </p:nvGrpSpPr>
        <p:grpSpPr>
          <a:xfrm>
            <a:off x="0" y="2733705"/>
            <a:ext cx="9144000" cy="3750915"/>
            <a:chOff x="0" y="2002185"/>
            <a:chExt cx="9144000" cy="3750915"/>
          </a:xfrm>
        </p:grpSpPr>
        <p:sp>
          <p:nvSpPr>
            <p:cNvPr id="5" name="Rectángulo 4"/>
            <p:cNvSpPr/>
            <p:nvPr/>
          </p:nvSpPr>
          <p:spPr>
            <a:xfrm>
              <a:off x="0" y="2002185"/>
              <a:ext cx="9144000" cy="3750915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ángulo 3"/>
            <p:cNvSpPr/>
            <p:nvPr/>
          </p:nvSpPr>
          <p:spPr>
            <a:xfrm>
              <a:off x="0" y="2002185"/>
              <a:ext cx="9144000" cy="36933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@</a:t>
              </a:r>
              <a:r>
                <a:rPr lang="en-US" sz="18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Get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8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':id'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</a:t>
              </a:r>
              <a:r>
                <a:rPr lang="en-US" sz="1800" dirty="0" err="1">
                  <a:solidFill>
                    <a:srgbClr val="569CD6"/>
                  </a:solidFill>
                  <a:latin typeface="Consolas" panose="020B0609020204030204" pitchFamily="49" charset="0"/>
                </a:rPr>
                <a:t>async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getTrackById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(@</a:t>
              </a:r>
              <a:r>
                <a:rPr lang="en-US" sz="18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Res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() </a:t>
              </a:r>
              <a:r>
                <a:rPr lang="en-US" sz="18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response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, @</a:t>
              </a:r>
              <a:r>
                <a:rPr lang="en-US" sz="18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Param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8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'id'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 </a:t>
              </a:r>
              <a:r>
                <a:rPr lang="en-US" sz="18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id</a:t>
              </a:r>
              <a:r>
                <a:rPr lang="en-US" sz="1800" dirty="0">
                  <a:solidFill>
                    <a:srgbClr val="D4D4D4"/>
                  </a:solidFill>
                  <a:latin typeface="Consolas" panose="020B0609020204030204" pitchFamily="49" charset="0"/>
                </a:rPr>
                <a:t>: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>
                  <a:solidFill>
                    <a:srgbClr val="4EC9B0"/>
                  </a:solidFill>
                  <a:latin typeface="Consolas" panose="020B0609020204030204" pitchFamily="49" charset="0"/>
                </a:rPr>
                <a:t>number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</a:t>
              </a:r>
              <a:r>
                <a:rPr lang="en-US" sz="1800" dirty="0">
                  <a:solidFill>
                    <a:srgbClr val="D4D4D4"/>
                  </a:solidFill>
                  <a:latin typeface="Consolas" panose="020B0609020204030204" pitchFamily="49" charset="0"/>
                </a:rPr>
                <a:t>: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>
                  <a:solidFill>
                    <a:srgbClr val="4EC9B0"/>
                  </a:solidFill>
                  <a:latin typeface="Consolas" panose="020B0609020204030204" pitchFamily="49" charset="0"/>
                </a:rPr>
                <a:t>Promise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&lt;</a:t>
              </a:r>
              <a:r>
                <a:rPr lang="en-US" sz="1800" dirty="0">
                  <a:solidFill>
                    <a:srgbClr val="4EC9B0"/>
                  </a:solidFill>
                  <a:latin typeface="Consolas" panose="020B0609020204030204" pitchFamily="49" charset="0"/>
                </a:rPr>
                <a:t>any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&gt; {</a:t>
              </a: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sz="1800" dirty="0" err="1">
                  <a:solidFill>
                    <a:srgbClr val="569CD6"/>
                  </a:solidFill>
                  <a:latin typeface="Consolas" panose="020B0609020204030204" pitchFamily="49" charset="0"/>
                </a:rPr>
                <a:t>const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 err="1">
                  <a:solidFill>
                    <a:srgbClr val="4FC1FF"/>
                  </a:solidFill>
                  <a:latin typeface="Consolas" panose="020B0609020204030204" pitchFamily="49" charset="0"/>
                </a:rPr>
                <a:t>responseFromService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>
                  <a:solidFill>
                    <a:srgbClr val="D4D4D4"/>
                  </a:solidFill>
                  <a:latin typeface="Consolas" panose="020B0609020204030204" pitchFamily="49" charset="0"/>
                </a:rPr>
                <a:t>=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>
                  <a:solidFill>
                    <a:srgbClr val="C586C0"/>
                  </a:solidFill>
                  <a:latin typeface="Consolas" panose="020B0609020204030204" pitchFamily="49" charset="0"/>
                </a:rPr>
                <a:t>await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 err="1">
                  <a:solidFill>
                    <a:srgbClr val="569CD6"/>
                  </a:solidFill>
                  <a:latin typeface="Consolas" panose="020B0609020204030204" pitchFamily="49" charset="0"/>
                </a:rPr>
                <a:t>this</a:t>
              </a:r>
              <a:r>
                <a:rPr lang="en-US" sz="1800" dirty="0" err="1">
                  <a:solidFill>
                    <a:srgbClr val="CCCCCC"/>
                  </a:solidFill>
                  <a:latin typeface="Consolas" panose="020B0609020204030204" pitchFamily="49" charset="0"/>
                </a:rPr>
                <a:t>.</a:t>
              </a:r>
              <a:r>
                <a:rPr lang="en-US" sz="1800" dirty="0" err="1">
                  <a:solidFill>
                    <a:srgbClr val="4FC1FF"/>
                  </a:solidFill>
                  <a:latin typeface="Consolas" panose="020B0609020204030204" pitchFamily="49" charset="0"/>
                </a:rPr>
                <a:t>trackService</a:t>
              </a:r>
              <a:r>
                <a:rPr lang="en-US" sz="1800" dirty="0" err="1">
                  <a:solidFill>
                    <a:srgbClr val="CCCCCC"/>
                  </a:solidFill>
                  <a:latin typeface="Consolas" panose="020B0609020204030204" pitchFamily="49" charset="0"/>
                </a:rPr>
                <a:t>.</a:t>
              </a:r>
              <a:r>
                <a:rPr lang="en-US" sz="18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getTrackById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8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id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);</a:t>
              </a: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sz="1800" dirty="0">
                  <a:solidFill>
                    <a:srgbClr val="C586C0"/>
                  </a:solidFill>
                  <a:latin typeface="Consolas" panose="020B0609020204030204" pitchFamily="49" charset="0"/>
                </a:rPr>
                <a:t>if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(</a:t>
              </a:r>
              <a:r>
                <a:rPr lang="en-US" sz="1800" dirty="0" err="1">
                  <a:solidFill>
                    <a:srgbClr val="4EC9B0"/>
                  </a:solidFill>
                  <a:latin typeface="Consolas" panose="020B0609020204030204" pitchFamily="49" charset="0"/>
                </a:rPr>
                <a:t>Object</a:t>
              </a:r>
              <a:r>
                <a:rPr lang="en-US" sz="1800" dirty="0" err="1">
                  <a:solidFill>
                    <a:srgbClr val="CCCCCC"/>
                  </a:solidFill>
                  <a:latin typeface="Consolas" panose="020B0609020204030204" pitchFamily="49" charset="0"/>
                </a:rPr>
                <a:t>.</a:t>
              </a:r>
              <a:r>
                <a:rPr lang="en-US" sz="18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keys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800" dirty="0" err="1">
                  <a:solidFill>
                    <a:srgbClr val="4FC1FF"/>
                  </a:solidFill>
                  <a:latin typeface="Consolas" panose="020B0609020204030204" pitchFamily="49" charset="0"/>
                </a:rPr>
                <a:t>responseFromService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).</a:t>
              </a:r>
              <a:r>
                <a:rPr lang="en-US" sz="18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length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 {</a:t>
              </a: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    </a:t>
              </a:r>
              <a:r>
                <a:rPr lang="en-US" sz="1800" dirty="0">
                  <a:solidFill>
                    <a:srgbClr val="C586C0"/>
                  </a:solidFill>
                  <a:latin typeface="Consolas" panose="020B0609020204030204" pitchFamily="49" charset="0"/>
                </a:rPr>
                <a:t>return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 err="1">
                  <a:solidFill>
                    <a:srgbClr val="9CDCFE"/>
                  </a:solidFill>
                  <a:latin typeface="Consolas" panose="020B0609020204030204" pitchFamily="49" charset="0"/>
                </a:rPr>
                <a:t>response</a:t>
              </a:r>
              <a:r>
                <a:rPr lang="en-US" sz="1800" dirty="0" err="1">
                  <a:solidFill>
                    <a:srgbClr val="CCCCCC"/>
                  </a:solidFill>
                  <a:latin typeface="Consolas" panose="020B0609020204030204" pitchFamily="49" charset="0"/>
                </a:rPr>
                <a:t>.</a:t>
              </a:r>
              <a:r>
                <a:rPr lang="en-US" sz="18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status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800" dirty="0" err="1">
                  <a:solidFill>
                    <a:srgbClr val="4EC9B0"/>
                  </a:solidFill>
                  <a:latin typeface="Consolas" panose="020B0609020204030204" pitchFamily="49" charset="0"/>
                </a:rPr>
                <a:t>HttpStatus</a:t>
              </a:r>
              <a:r>
                <a:rPr lang="en-US" sz="1800" dirty="0" err="1">
                  <a:solidFill>
                    <a:srgbClr val="CCCCCC"/>
                  </a:solidFill>
                  <a:latin typeface="Consolas" panose="020B0609020204030204" pitchFamily="49" charset="0"/>
                </a:rPr>
                <a:t>.</a:t>
              </a:r>
              <a:r>
                <a:rPr lang="en-US" sz="1800" dirty="0" err="1">
                  <a:solidFill>
                    <a:srgbClr val="4FC1FF"/>
                  </a:solidFill>
                  <a:latin typeface="Consolas" panose="020B0609020204030204" pitchFamily="49" charset="0"/>
                </a:rPr>
                <a:t>OK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).</a:t>
              </a:r>
              <a:r>
                <a:rPr lang="en-US" sz="18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json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800" dirty="0" err="1">
                  <a:solidFill>
                    <a:srgbClr val="4FC1FF"/>
                  </a:solidFill>
                  <a:latin typeface="Consolas" panose="020B0609020204030204" pitchFamily="49" charset="0"/>
                </a:rPr>
                <a:t>responseFromService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);</a:t>
              </a: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  } </a:t>
              </a:r>
              <a:r>
                <a:rPr lang="en-US" sz="1800" dirty="0">
                  <a:solidFill>
                    <a:srgbClr val="C586C0"/>
                  </a:solidFill>
                  <a:latin typeface="Consolas" panose="020B0609020204030204" pitchFamily="49" charset="0"/>
                </a:rPr>
                <a:t>else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{</a:t>
              </a: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    </a:t>
              </a:r>
              <a:r>
                <a:rPr lang="en-US" sz="1800" dirty="0">
                  <a:solidFill>
                    <a:srgbClr val="C586C0"/>
                  </a:solidFill>
                  <a:latin typeface="Consolas" panose="020B0609020204030204" pitchFamily="49" charset="0"/>
                </a:rPr>
                <a:t>return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response</a:t>
              </a:r>
              <a:endParaRPr lang="en-US" sz="1800" dirty="0">
                <a:solidFill>
                  <a:srgbClr val="CCCCCC"/>
                </a:solidFill>
                <a:latin typeface="Consolas" panose="020B0609020204030204" pitchFamily="49" charset="0"/>
              </a:endParaRP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      .</a:t>
              </a:r>
              <a:r>
                <a:rPr lang="en-US" sz="18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status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800" dirty="0" err="1">
                  <a:solidFill>
                    <a:srgbClr val="4EC9B0"/>
                  </a:solidFill>
                  <a:latin typeface="Consolas" panose="020B0609020204030204" pitchFamily="49" charset="0"/>
                </a:rPr>
                <a:t>HttpStatus</a:t>
              </a:r>
              <a:r>
                <a:rPr lang="en-US" sz="1800" dirty="0" err="1">
                  <a:solidFill>
                    <a:srgbClr val="CCCCCC"/>
                  </a:solidFill>
                  <a:latin typeface="Consolas" panose="020B0609020204030204" pitchFamily="49" charset="0"/>
                </a:rPr>
                <a:t>.</a:t>
              </a:r>
              <a:r>
                <a:rPr lang="en-US" sz="1800" dirty="0" err="1">
                  <a:solidFill>
                    <a:srgbClr val="4FC1FF"/>
                  </a:solidFill>
                  <a:latin typeface="Consolas" panose="020B0609020204030204" pitchFamily="49" charset="0"/>
                </a:rPr>
                <a:t>NOT_FOUND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      .</a:t>
              </a:r>
              <a:r>
                <a:rPr lang="en-US" sz="18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json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({ </a:t>
              </a:r>
              <a:r>
                <a:rPr lang="en-US" sz="18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error: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'track no </a:t>
              </a:r>
              <a:r>
                <a:rPr lang="en-US" sz="1800" dirty="0" err="1">
                  <a:solidFill>
                    <a:srgbClr val="CE9178"/>
                  </a:solidFill>
                  <a:latin typeface="Consolas" panose="020B0609020204030204" pitchFamily="49" charset="0"/>
                </a:rPr>
                <a:t>existe</a:t>
              </a:r>
              <a:r>
                <a:rPr lang="en-US" sz="18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'</a:t>
              </a:r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});</a:t>
              </a: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  }</a:t>
              </a:r>
            </a:p>
            <a:p>
              <a:r>
                <a:rPr lang="en-US" sz="18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57904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2418" t="14926" r="51452" b="49235"/>
          <a:stretch/>
        </p:blipFill>
        <p:spPr>
          <a:xfrm>
            <a:off x="0" y="525779"/>
            <a:ext cx="9144000" cy="283464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60420"/>
            <a:ext cx="3390900" cy="33909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543300" y="4343577"/>
            <a:ext cx="5448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/>
              <a:t>A partir de aquí tienen las herramientas necesarias para verificar qué controladores necesitan devolver </a:t>
            </a:r>
            <a:r>
              <a:rPr lang="es-ES" sz="2000" b="1" dirty="0" smtClean="0"/>
              <a:t>status </a:t>
            </a:r>
            <a:r>
              <a:rPr lang="es-ES" sz="2000" b="1" dirty="0" err="1" smtClean="0"/>
              <a:t>codes</a:t>
            </a:r>
            <a:r>
              <a:rPr lang="es-ES" sz="2000" dirty="0" smtClean="0"/>
              <a:t> de forma condicional, de acuerdo a si las peticiones </a:t>
            </a:r>
            <a:r>
              <a:rPr lang="es-ES" sz="2000" b="1" dirty="0" smtClean="0"/>
              <a:t>GET</a:t>
            </a:r>
            <a:r>
              <a:rPr lang="es-ES" sz="2000" dirty="0" smtClean="0"/>
              <a:t> retornan el recurso buscado o si otras peticiones terminan con </a:t>
            </a:r>
            <a:r>
              <a:rPr lang="es-ES" sz="2000" dirty="0"/>
              <a:t>é</a:t>
            </a:r>
            <a:r>
              <a:rPr lang="es-ES" sz="2000" dirty="0" smtClean="0"/>
              <a:t>xito o no.</a:t>
            </a:r>
            <a:endParaRPr lang="en-US" sz="2000" dirty="0"/>
          </a:p>
        </p:txBody>
      </p:sp>
      <p:sp>
        <p:nvSpPr>
          <p:cNvPr id="7" name="CuadroTexto 6"/>
          <p:cNvSpPr txBox="1"/>
          <p:nvPr/>
        </p:nvSpPr>
        <p:spPr>
          <a:xfrm>
            <a:off x="3543300" y="3482340"/>
            <a:ext cx="23393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latin typeface="Arial Black" panose="020B0A04020102020204" pitchFamily="34" charset="0"/>
              </a:rPr>
              <a:t>¡SALUD!</a:t>
            </a:r>
            <a:endParaRPr lang="en-US" sz="32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314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2"/>
          <p:cNvSpPr txBox="1">
            <a:spLocks noGrp="1"/>
          </p:cNvSpPr>
          <p:nvPr>
            <p:ph type="title"/>
          </p:nvPr>
        </p:nvSpPr>
        <p:spPr>
          <a:xfrm>
            <a:off x="628675" y="428100"/>
            <a:ext cx="7886700" cy="44377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300" dirty="0" smtClean="0"/>
              <a:t>HTTP Status Code</a:t>
            </a:r>
            <a:endParaRPr sz="3300" dirty="0"/>
          </a:p>
        </p:txBody>
      </p:sp>
      <p:sp>
        <p:nvSpPr>
          <p:cNvPr id="473" name="Google Shape;473;p52"/>
          <p:cNvSpPr txBox="1">
            <a:spLocks noGrp="1"/>
          </p:cNvSpPr>
          <p:nvPr>
            <p:ph type="body" idx="1"/>
          </p:nvPr>
        </p:nvSpPr>
        <p:spPr>
          <a:xfrm>
            <a:off x="70884" y="871870"/>
            <a:ext cx="9002232" cy="333862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>
              <a:buNone/>
            </a:pPr>
            <a:r>
              <a:rPr lang="es-ES" sz="2000" dirty="0" smtClean="0"/>
              <a:t>Vamos </a:t>
            </a:r>
            <a:r>
              <a:rPr lang="es-ES" sz="2000" dirty="0"/>
              <a:t>a avanzar en la programación de </a:t>
            </a:r>
            <a:r>
              <a:rPr lang="es-ES" sz="2000" dirty="0" smtClean="0"/>
              <a:t>nuestros controladores aprendiendo a administrar los </a:t>
            </a:r>
            <a:r>
              <a:rPr lang="es-ES" sz="2000" i="1" dirty="0"/>
              <a:t>status</a:t>
            </a:r>
            <a:r>
              <a:rPr lang="es-ES" sz="2000" dirty="0"/>
              <a:t> de las respuestas.</a:t>
            </a:r>
          </a:p>
          <a:p>
            <a:pPr marL="114300" indent="0">
              <a:buNone/>
            </a:pPr>
            <a:r>
              <a:rPr lang="es-ES" sz="2000" dirty="0"/>
              <a:t>El "</a:t>
            </a:r>
            <a:r>
              <a:rPr lang="es-ES" sz="2000" b="1" i="1" dirty="0"/>
              <a:t>status </a:t>
            </a:r>
            <a:r>
              <a:rPr lang="es-ES" sz="2000" b="1" i="1" dirty="0" err="1"/>
              <a:t>code</a:t>
            </a:r>
            <a:r>
              <a:rPr lang="es-ES" sz="2000" dirty="0"/>
              <a:t>" nos sirve para indicar a los clientes </a:t>
            </a:r>
            <a:r>
              <a:rPr lang="es-ES" sz="2000" dirty="0" smtClean="0"/>
              <a:t>de nuestras </a:t>
            </a:r>
            <a:r>
              <a:rPr lang="es-ES" sz="2000" dirty="0" err="1" smtClean="0"/>
              <a:t>API’s</a:t>
            </a:r>
            <a:r>
              <a:rPr lang="es-ES" sz="2000" dirty="0" smtClean="0"/>
              <a:t> cómo </a:t>
            </a:r>
            <a:r>
              <a:rPr lang="es-ES" sz="2000" dirty="0"/>
              <a:t>ha ido </a:t>
            </a:r>
            <a:r>
              <a:rPr lang="es-ES" sz="2000" dirty="0" smtClean="0"/>
              <a:t>la gestión </a:t>
            </a:r>
            <a:r>
              <a:rPr lang="es-ES" sz="2000" dirty="0"/>
              <a:t>de sus solicitudes, de modo que puedan representar convenientemente los </a:t>
            </a:r>
            <a:r>
              <a:rPr lang="es-ES" sz="2000" b="1" dirty="0"/>
              <a:t>mensajes </a:t>
            </a:r>
            <a:r>
              <a:rPr lang="es-ES" sz="2000" b="1" dirty="0" smtClean="0"/>
              <a:t>de </a:t>
            </a:r>
            <a:r>
              <a:rPr lang="es-ES" sz="2000" b="1" dirty="0" err="1" smtClean="0"/>
              <a:t>feedback</a:t>
            </a:r>
            <a:r>
              <a:rPr lang="es-ES" sz="2000" dirty="0" smtClean="0"/>
              <a:t> en </a:t>
            </a:r>
            <a:r>
              <a:rPr lang="es-ES" sz="2000" dirty="0"/>
              <a:t>el lado del </a:t>
            </a:r>
            <a:r>
              <a:rPr lang="es-ES" sz="2000" dirty="0" err="1"/>
              <a:t>frontend</a:t>
            </a:r>
            <a:r>
              <a:rPr lang="es-ES" sz="2000" dirty="0"/>
              <a:t>.</a:t>
            </a:r>
          </a:p>
          <a:p>
            <a:pPr marL="114300" indent="0">
              <a:buNone/>
            </a:pPr>
            <a:r>
              <a:rPr lang="es-ES" sz="2000" dirty="0"/>
              <a:t>El modelo de desarrollo por API REST tiene </a:t>
            </a:r>
            <a:r>
              <a:rPr lang="es-ES" sz="2000" b="1" dirty="0" smtClean="0"/>
              <a:t>estados </a:t>
            </a:r>
            <a:r>
              <a:rPr lang="es-ES" sz="2000" b="1" dirty="0"/>
              <a:t>de respuesta </a:t>
            </a:r>
            <a:r>
              <a:rPr lang="es-ES" sz="2000" b="1" dirty="0" smtClean="0"/>
              <a:t>y mensajes estándar </a:t>
            </a:r>
            <a:r>
              <a:rPr lang="es-ES" sz="2000" dirty="0" smtClean="0"/>
              <a:t>dependiendo </a:t>
            </a:r>
            <a:r>
              <a:rPr lang="es-ES" sz="2000" dirty="0"/>
              <a:t>del tipo de solicitud y </a:t>
            </a:r>
            <a:r>
              <a:rPr lang="es-ES" sz="2000" dirty="0" smtClean="0"/>
              <a:t>el resultado.</a:t>
            </a:r>
          </a:p>
          <a:p>
            <a:pPr marL="114300" indent="0">
              <a:buNone/>
            </a:pPr>
            <a:r>
              <a:rPr lang="es-ES" sz="2000" dirty="0" err="1" smtClean="0"/>
              <a:t>NestJS</a:t>
            </a:r>
            <a:r>
              <a:rPr lang="es-ES" sz="2000" dirty="0" smtClean="0"/>
              <a:t> nos ofrece por defecto status </a:t>
            </a:r>
            <a:r>
              <a:rPr lang="es-ES" sz="2000" dirty="0"/>
              <a:t>adecuados según el patrón REST, </a:t>
            </a:r>
            <a:r>
              <a:rPr lang="es-ES" sz="2000" dirty="0" smtClean="0"/>
              <a:t>como por </a:t>
            </a:r>
            <a:r>
              <a:rPr lang="es-ES" sz="2000" dirty="0"/>
              <a:t>ejemplo el </a:t>
            </a:r>
            <a:r>
              <a:rPr lang="es-ES" sz="2000" b="1" dirty="0"/>
              <a:t>201</a:t>
            </a:r>
            <a:r>
              <a:rPr lang="es-ES" sz="2000" dirty="0"/>
              <a:t> cuando un recurso se ha podido crear después de una solicitud POST</a:t>
            </a:r>
            <a:r>
              <a:rPr lang="es-ES" sz="2000" dirty="0" smtClean="0"/>
              <a:t>.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12504" t="43736" r="51694" b="29660"/>
          <a:stretch/>
        </p:blipFill>
        <p:spPr>
          <a:xfrm>
            <a:off x="0" y="4336852"/>
            <a:ext cx="9144000" cy="2123389"/>
          </a:xfrm>
          <a:prstGeom prst="rect">
            <a:avLst/>
          </a:prstGeom>
        </p:spPr>
      </p:pic>
      <p:sp>
        <p:nvSpPr>
          <p:cNvPr id="4" name="Forma libre 3"/>
          <p:cNvSpPr/>
          <p:nvPr/>
        </p:nvSpPr>
        <p:spPr>
          <a:xfrm>
            <a:off x="5309191" y="4416055"/>
            <a:ext cx="1282995" cy="545805"/>
          </a:xfrm>
          <a:custGeom>
            <a:avLst/>
            <a:gdLst>
              <a:gd name="connsiteX0" fmla="*/ 991902 w 1013167"/>
              <a:gd name="connsiteY0" fmla="*/ 758455 h 823034"/>
              <a:gd name="connsiteX1" fmla="*/ 1006079 w 1013167"/>
              <a:gd name="connsiteY1" fmla="*/ 659218 h 823034"/>
              <a:gd name="connsiteX2" fmla="*/ 1013167 w 1013167"/>
              <a:gd name="connsiteY2" fmla="*/ 637953 h 823034"/>
              <a:gd name="connsiteX3" fmla="*/ 998990 w 1013167"/>
              <a:gd name="connsiteY3" fmla="*/ 425302 h 823034"/>
              <a:gd name="connsiteX4" fmla="*/ 991902 w 1013167"/>
              <a:gd name="connsiteY4" fmla="*/ 361506 h 823034"/>
              <a:gd name="connsiteX5" fmla="*/ 977725 w 1013167"/>
              <a:gd name="connsiteY5" fmla="*/ 340241 h 823034"/>
              <a:gd name="connsiteX6" fmla="*/ 942283 w 1013167"/>
              <a:gd name="connsiteY6" fmla="*/ 283534 h 823034"/>
              <a:gd name="connsiteX7" fmla="*/ 928107 w 1013167"/>
              <a:gd name="connsiteY7" fmla="*/ 255181 h 823034"/>
              <a:gd name="connsiteX8" fmla="*/ 878488 w 1013167"/>
              <a:gd name="connsiteY8" fmla="*/ 205562 h 823034"/>
              <a:gd name="connsiteX9" fmla="*/ 835958 w 1013167"/>
              <a:gd name="connsiteY9" fmla="*/ 170120 h 823034"/>
              <a:gd name="connsiteX10" fmla="*/ 786339 w 1013167"/>
              <a:gd name="connsiteY10" fmla="*/ 127590 h 823034"/>
              <a:gd name="connsiteX11" fmla="*/ 750897 w 1013167"/>
              <a:gd name="connsiteY11" fmla="*/ 99237 h 823034"/>
              <a:gd name="connsiteX12" fmla="*/ 715455 w 1013167"/>
              <a:gd name="connsiteY12" fmla="*/ 92148 h 823034"/>
              <a:gd name="connsiteX13" fmla="*/ 680014 w 1013167"/>
              <a:gd name="connsiteY13" fmla="*/ 77972 h 823034"/>
              <a:gd name="connsiteX14" fmla="*/ 658748 w 1013167"/>
              <a:gd name="connsiteY14" fmla="*/ 63795 h 823034"/>
              <a:gd name="connsiteX15" fmla="*/ 630395 w 1013167"/>
              <a:gd name="connsiteY15" fmla="*/ 49618 h 823034"/>
              <a:gd name="connsiteX16" fmla="*/ 609130 w 1013167"/>
              <a:gd name="connsiteY16" fmla="*/ 35441 h 823034"/>
              <a:gd name="connsiteX17" fmla="*/ 545335 w 1013167"/>
              <a:gd name="connsiteY17" fmla="*/ 28353 h 823034"/>
              <a:gd name="connsiteX18" fmla="*/ 509893 w 1013167"/>
              <a:gd name="connsiteY18" fmla="*/ 14176 h 823034"/>
              <a:gd name="connsiteX19" fmla="*/ 446097 w 1013167"/>
              <a:gd name="connsiteY19" fmla="*/ 7088 h 823034"/>
              <a:gd name="connsiteX20" fmla="*/ 417744 w 1013167"/>
              <a:gd name="connsiteY20" fmla="*/ 0 h 823034"/>
              <a:gd name="connsiteX21" fmla="*/ 198004 w 1013167"/>
              <a:gd name="connsiteY21" fmla="*/ 7088 h 823034"/>
              <a:gd name="connsiteX22" fmla="*/ 155474 w 1013167"/>
              <a:gd name="connsiteY22" fmla="*/ 21265 h 823034"/>
              <a:gd name="connsiteX23" fmla="*/ 77502 w 1013167"/>
              <a:gd name="connsiteY23" fmla="*/ 56706 h 823034"/>
              <a:gd name="connsiteX24" fmla="*/ 20795 w 1013167"/>
              <a:gd name="connsiteY24" fmla="*/ 134679 h 823034"/>
              <a:gd name="connsiteX25" fmla="*/ 13707 w 1013167"/>
              <a:gd name="connsiteY25" fmla="*/ 155944 h 823034"/>
              <a:gd name="connsiteX26" fmla="*/ 13707 w 1013167"/>
              <a:gd name="connsiteY26" fmla="*/ 496186 h 823034"/>
              <a:gd name="connsiteX27" fmla="*/ 56237 w 1013167"/>
              <a:gd name="connsiteY27" fmla="*/ 588334 h 823034"/>
              <a:gd name="connsiteX28" fmla="*/ 70414 w 1013167"/>
              <a:gd name="connsiteY28" fmla="*/ 616688 h 823034"/>
              <a:gd name="connsiteX29" fmla="*/ 112944 w 1013167"/>
              <a:gd name="connsiteY29" fmla="*/ 673395 h 823034"/>
              <a:gd name="connsiteX30" fmla="*/ 134209 w 1013167"/>
              <a:gd name="connsiteY30" fmla="*/ 694660 h 823034"/>
              <a:gd name="connsiteX31" fmla="*/ 155474 w 1013167"/>
              <a:gd name="connsiteY31" fmla="*/ 701748 h 823034"/>
              <a:gd name="connsiteX32" fmla="*/ 183828 w 1013167"/>
              <a:gd name="connsiteY32" fmla="*/ 715925 h 823034"/>
              <a:gd name="connsiteX33" fmla="*/ 247623 w 1013167"/>
              <a:gd name="connsiteY33" fmla="*/ 744279 h 823034"/>
              <a:gd name="connsiteX34" fmla="*/ 290153 w 1013167"/>
              <a:gd name="connsiteY34" fmla="*/ 772632 h 823034"/>
              <a:gd name="connsiteX35" fmla="*/ 325595 w 1013167"/>
              <a:gd name="connsiteY35" fmla="*/ 779720 h 823034"/>
              <a:gd name="connsiteX36" fmla="*/ 389390 w 1013167"/>
              <a:gd name="connsiteY36" fmla="*/ 793897 h 823034"/>
              <a:gd name="connsiteX37" fmla="*/ 410655 w 1013167"/>
              <a:gd name="connsiteY37" fmla="*/ 808074 h 823034"/>
              <a:gd name="connsiteX38" fmla="*/ 439009 w 1013167"/>
              <a:gd name="connsiteY38" fmla="*/ 815162 h 823034"/>
              <a:gd name="connsiteX39" fmla="*/ 559511 w 1013167"/>
              <a:gd name="connsiteY39" fmla="*/ 822251 h 823034"/>
              <a:gd name="connsiteX40" fmla="*/ 913930 w 1013167"/>
              <a:gd name="connsiteY40" fmla="*/ 822251 h 823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13167" h="823034">
                <a:moveTo>
                  <a:pt x="991902" y="758455"/>
                </a:moveTo>
                <a:cubicBezTo>
                  <a:pt x="996628" y="725376"/>
                  <a:pt x="1000272" y="692124"/>
                  <a:pt x="1006079" y="659218"/>
                </a:cubicBezTo>
                <a:cubicBezTo>
                  <a:pt x="1007377" y="651860"/>
                  <a:pt x="1013167" y="645425"/>
                  <a:pt x="1013167" y="637953"/>
                </a:cubicBezTo>
                <a:cubicBezTo>
                  <a:pt x="1013167" y="472581"/>
                  <a:pt x="1011373" y="524361"/>
                  <a:pt x="998990" y="425302"/>
                </a:cubicBezTo>
                <a:cubicBezTo>
                  <a:pt x="996336" y="404071"/>
                  <a:pt x="997091" y="382263"/>
                  <a:pt x="991902" y="361506"/>
                </a:cubicBezTo>
                <a:cubicBezTo>
                  <a:pt x="989836" y="353241"/>
                  <a:pt x="982299" y="347428"/>
                  <a:pt x="977725" y="340241"/>
                </a:cubicBezTo>
                <a:cubicBezTo>
                  <a:pt x="965758" y="321435"/>
                  <a:pt x="952251" y="303471"/>
                  <a:pt x="942283" y="283534"/>
                </a:cubicBezTo>
                <a:cubicBezTo>
                  <a:pt x="937558" y="274083"/>
                  <a:pt x="934798" y="263359"/>
                  <a:pt x="928107" y="255181"/>
                </a:cubicBezTo>
                <a:cubicBezTo>
                  <a:pt x="913295" y="237078"/>
                  <a:pt x="895028" y="222102"/>
                  <a:pt x="878488" y="205562"/>
                </a:cubicBezTo>
                <a:cubicBezTo>
                  <a:pt x="851199" y="178273"/>
                  <a:pt x="865564" y="189858"/>
                  <a:pt x="835958" y="170120"/>
                </a:cubicBezTo>
                <a:cubicBezTo>
                  <a:pt x="810835" y="132436"/>
                  <a:pt x="834429" y="161253"/>
                  <a:pt x="786339" y="127590"/>
                </a:cubicBezTo>
                <a:cubicBezTo>
                  <a:pt x="773945" y="118914"/>
                  <a:pt x="764429" y="106003"/>
                  <a:pt x="750897" y="99237"/>
                </a:cubicBezTo>
                <a:cubicBezTo>
                  <a:pt x="740121" y="93849"/>
                  <a:pt x="726995" y="95610"/>
                  <a:pt x="715455" y="92148"/>
                </a:cubicBezTo>
                <a:cubicBezTo>
                  <a:pt x="703268" y="88492"/>
                  <a:pt x="691394" y="83662"/>
                  <a:pt x="680014" y="77972"/>
                </a:cubicBezTo>
                <a:cubicBezTo>
                  <a:pt x="672394" y="74162"/>
                  <a:pt x="666145" y="68022"/>
                  <a:pt x="658748" y="63795"/>
                </a:cubicBezTo>
                <a:cubicBezTo>
                  <a:pt x="649574" y="58552"/>
                  <a:pt x="639569" y="54861"/>
                  <a:pt x="630395" y="49618"/>
                </a:cubicBezTo>
                <a:cubicBezTo>
                  <a:pt x="622998" y="45391"/>
                  <a:pt x="617395" y="37507"/>
                  <a:pt x="609130" y="35441"/>
                </a:cubicBezTo>
                <a:cubicBezTo>
                  <a:pt x="588373" y="30252"/>
                  <a:pt x="566600" y="30716"/>
                  <a:pt x="545335" y="28353"/>
                </a:cubicBezTo>
                <a:cubicBezTo>
                  <a:pt x="533521" y="23627"/>
                  <a:pt x="522335" y="16842"/>
                  <a:pt x="509893" y="14176"/>
                </a:cubicBezTo>
                <a:cubicBezTo>
                  <a:pt x="488972" y="9693"/>
                  <a:pt x="467244" y="10341"/>
                  <a:pt x="446097" y="7088"/>
                </a:cubicBezTo>
                <a:cubicBezTo>
                  <a:pt x="436468" y="5607"/>
                  <a:pt x="427195" y="2363"/>
                  <a:pt x="417744" y="0"/>
                </a:cubicBezTo>
                <a:cubicBezTo>
                  <a:pt x="344497" y="2363"/>
                  <a:pt x="271049" y="1165"/>
                  <a:pt x="198004" y="7088"/>
                </a:cubicBezTo>
                <a:cubicBezTo>
                  <a:pt x="183109" y="8296"/>
                  <a:pt x="169209" y="15378"/>
                  <a:pt x="155474" y="21265"/>
                </a:cubicBezTo>
                <a:cubicBezTo>
                  <a:pt x="44554" y="68802"/>
                  <a:pt x="135620" y="37334"/>
                  <a:pt x="77502" y="56706"/>
                </a:cubicBezTo>
                <a:cubicBezTo>
                  <a:pt x="14866" y="119342"/>
                  <a:pt x="36108" y="81080"/>
                  <a:pt x="20795" y="134679"/>
                </a:cubicBezTo>
                <a:cubicBezTo>
                  <a:pt x="18742" y="141863"/>
                  <a:pt x="16070" y="148856"/>
                  <a:pt x="13707" y="155944"/>
                </a:cubicBezTo>
                <a:cubicBezTo>
                  <a:pt x="-2569" y="286141"/>
                  <a:pt x="-6466" y="294460"/>
                  <a:pt x="13707" y="496186"/>
                </a:cubicBezTo>
                <a:cubicBezTo>
                  <a:pt x="19134" y="550451"/>
                  <a:pt x="36678" y="554106"/>
                  <a:pt x="56237" y="588334"/>
                </a:cubicBezTo>
                <a:cubicBezTo>
                  <a:pt x="61480" y="597509"/>
                  <a:pt x="65171" y="607513"/>
                  <a:pt x="70414" y="616688"/>
                </a:cubicBezTo>
                <a:cubicBezTo>
                  <a:pt x="80345" y="634068"/>
                  <a:pt x="101710" y="660557"/>
                  <a:pt x="112944" y="673395"/>
                </a:cubicBezTo>
                <a:cubicBezTo>
                  <a:pt x="119545" y="680939"/>
                  <a:pt x="125868" y="689099"/>
                  <a:pt x="134209" y="694660"/>
                </a:cubicBezTo>
                <a:cubicBezTo>
                  <a:pt x="140426" y="698805"/>
                  <a:pt x="148606" y="698805"/>
                  <a:pt x="155474" y="701748"/>
                </a:cubicBezTo>
                <a:cubicBezTo>
                  <a:pt x="165187" y="705910"/>
                  <a:pt x="174234" y="711497"/>
                  <a:pt x="183828" y="715925"/>
                </a:cubicBezTo>
                <a:cubicBezTo>
                  <a:pt x="204957" y="725677"/>
                  <a:pt x="227090" y="733328"/>
                  <a:pt x="247623" y="744279"/>
                </a:cubicBezTo>
                <a:cubicBezTo>
                  <a:pt x="262657" y="752297"/>
                  <a:pt x="274642" y="765582"/>
                  <a:pt x="290153" y="772632"/>
                </a:cubicBezTo>
                <a:cubicBezTo>
                  <a:pt x="301121" y="777617"/>
                  <a:pt x="313834" y="777106"/>
                  <a:pt x="325595" y="779720"/>
                </a:cubicBezTo>
                <a:cubicBezTo>
                  <a:pt x="415689" y="799741"/>
                  <a:pt x="282495" y="772519"/>
                  <a:pt x="389390" y="793897"/>
                </a:cubicBezTo>
                <a:cubicBezTo>
                  <a:pt x="396478" y="798623"/>
                  <a:pt x="402825" y="804718"/>
                  <a:pt x="410655" y="808074"/>
                </a:cubicBezTo>
                <a:cubicBezTo>
                  <a:pt x="419609" y="811912"/>
                  <a:pt x="429311" y="814238"/>
                  <a:pt x="439009" y="815162"/>
                </a:cubicBezTo>
                <a:cubicBezTo>
                  <a:pt x="479065" y="818977"/>
                  <a:pt x="519279" y="821650"/>
                  <a:pt x="559511" y="822251"/>
                </a:cubicBezTo>
                <a:cubicBezTo>
                  <a:pt x="677638" y="824014"/>
                  <a:pt x="795790" y="822251"/>
                  <a:pt x="913930" y="822251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-1" y="482599"/>
            <a:ext cx="9013825" cy="1663701"/>
          </a:xfrm>
        </p:spPr>
        <p:txBody>
          <a:bodyPr/>
          <a:lstStyle/>
          <a:p>
            <a:pPr marL="114300" indent="0">
              <a:buNone/>
            </a:pPr>
            <a:r>
              <a:rPr lang="es-ES" sz="2000" dirty="0" smtClean="0"/>
              <a:t>En el ejemplo anterior vimos el estado “</a:t>
            </a:r>
            <a:r>
              <a:rPr lang="es-ES" sz="2000" b="1" dirty="0" smtClean="0"/>
              <a:t>201 </a:t>
            </a:r>
            <a:r>
              <a:rPr lang="es-ES" sz="2000" b="1" dirty="0" err="1" smtClean="0"/>
              <a:t>created</a:t>
            </a:r>
            <a:r>
              <a:rPr lang="es-ES" sz="2000" dirty="0" smtClean="0"/>
              <a:t>” para responder a una solicitud </a:t>
            </a:r>
            <a:r>
              <a:rPr lang="es-ES" sz="2000" b="1" dirty="0" smtClean="0"/>
              <a:t>POST</a:t>
            </a:r>
            <a:r>
              <a:rPr lang="es-ES" sz="2000" dirty="0" smtClean="0"/>
              <a:t>. </a:t>
            </a:r>
          </a:p>
          <a:p>
            <a:pPr marL="114300" indent="0">
              <a:buNone/>
            </a:pPr>
            <a:r>
              <a:rPr lang="es-ES" sz="2000" dirty="0" smtClean="0"/>
              <a:t>También tenemos un “</a:t>
            </a:r>
            <a:r>
              <a:rPr lang="es-ES" sz="2000" b="1" dirty="0" smtClean="0"/>
              <a:t>200 OK</a:t>
            </a:r>
            <a:r>
              <a:rPr lang="es-ES" sz="2000" dirty="0" smtClean="0"/>
              <a:t>” como respuesta a una petición </a:t>
            </a:r>
            <a:r>
              <a:rPr lang="es-ES" sz="2000" b="1" dirty="0" smtClean="0"/>
              <a:t>PUT </a:t>
            </a:r>
            <a:r>
              <a:rPr lang="es-ES" sz="2000" dirty="0" smtClean="0"/>
              <a:t>que se resuelve satisfactoriamente. En este caso, también se incluye en la </a:t>
            </a:r>
            <a:r>
              <a:rPr lang="es-ES" sz="2000" i="1" dirty="0" smtClean="0"/>
              <a:t>response </a:t>
            </a:r>
            <a:r>
              <a:rPr lang="es-ES" sz="2000" dirty="0" smtClean="0"/>
              <a:t>el detalle del recurso modificado.</a:t>
            </a:r>
          </a:p>
          <a:p>
            <a:pPr marL="114300" indent="0">
              <a:buNone/>
            </a:pPr>
            <a:endParaRPr lang="es-ES" sz="2000" i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12396" t="13889" r="51146" b="29667"/>
          <a:stretch/>
        </p:blipFill>
        <p:spPr>
          <a:xfrm>
            <a:off x="130175" y="2298556"/>
            <a:ext cx="8883650" cy="4297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49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14337" y="628650"/>
            <a:ext cx="8181975" cy="2667000"/>
          </a:xfrm>
        </p:spPr>
        <p:txBody>
          <a:bodyPr/>
          <a:lstStyle/>
          <a:p>
            <a:pPr marL="114300" indent="0">
              <a:buNone/>
            </a:pPr>
            <a:r>
              <a:rPr lang="es-ES" sz="2000" dirty="0" smtClean="0"/>
              <a:t>No </a:t>
            </a:r>
            <a:r>
              <a:rPr lang="es-ES" sz="2000" dirty="0"/>
              <a:t>obstante, es bastante común modificar un recurso y no devolverlo en la respuesta. Para eso se utiliza el estado “</a:t>
            </a:r>
            <a:r>
              <a:rPr lang="es-ES" sz="2000" b="1" dirty="0"/>
              <a:t>204 no </a:t>
            </a:r>
            <a:r>
              <a:rPr lang="es-ES" sz="2000" b="1" dirty="0" err="1"/>
              <a:t>content</a:t>
            </a:r>
            <a:r>
              <a:rPr lang="es-ES" sz="2000" dirty="0" smtClean="0"/>
              <a:t>”.</a:t>
            </a:r>
          </a:p>
          <a:p>
            <a:pPr marL="114300" indent="0">
              <a:buNone/>
            </a:pPr>
            <a:endParaRPr lang="es-ES" sz="2000" b="1" dirty="0"/>
          </a:p>
          <a:p>
            <a:pPr marL="114300" indent="0">
              <a:buNone/>
            </a:pPr>
            <a:r>
              <a:rPr lang="es-ES" sz="2000" dirty="0"/>
              <a:t>Vamos a ver a continuación que administrar los códigos de estado es muy sencillo con el decorador </a:t>
            </a:r>
            <a:r>
              <a:rPr lang="es-ES" sz="2000" b="1" dirty="0"/>
              <a:t>@</a:t>
            </a:r>
            <a:r>
              <a:rPr lang="es-ES" sz="2000" b="1" dirty="0" err="1"/>
              <a:t>HttpCode</a:t>
            </a:r>
            <a:r>
              <a:rPr lang="es-ES" sz="2000" b="1" dirty="0"/>
              <a:t>().</a:t>
            </a:r>
            <a:r>
              <a:rPr lang="es-ES" sz="2000" dirty="0"/>
              <a:t> Solo tenemos que importarlo en el controlador y agregarlo en el verbo que deseamos intervenir. Vamos a hacerlo con </a:t>
            </a:r>
            <a:r>
              <a:rPr lang="es-ES" sz="2000" dirty="0" smtClean="0"/>
              <a:t>el manejador </a:t>
            </a:r>
            <a:r>
              <a:rPr lang="es-ES" sz="2000" b="1" dirty="0" smtClean="0"/>
              <a:t>PUT</a:t>
            </a:r>
            <a:r>
              <a:rPr lang="es-ES" sz="2000" dirty="0" smtClean="0"/>
              <a:t>, en el archivo </a:t>
            </a:r>
            <a:r>
              <a:rPr lang="es-ES" sz="20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track.controller.ts</a:t>
            </a:r>
            <a:r>
              <a:rPr lang="es-E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14300" indent="0">
              <a:buNone/>
            </a:pPr>
            <a:endParaRPr lang="en-US" dirty="0"/>
          </a:p>
        </p:txBody>
      </p:sp>
      <p:grpSp>
        <p:nvGrpSpPr>
          <p:cNvPr id="6" name="Grupo 5"/>
          <p:cNvGrpSpPr/>
          <p:nvPr/>
        </p:nvGrpSpPr>
        <p:grpSpPr>
          <a:xfrm>
            <a:off x="0" y="3759082"/>
            <a:ext cx="9144000" cy="2235200"/>
            <a:chOff x="0" y="2577982"/>
            <a:chExt cx="9144000" cy="2235200"/>
          </a:xfrm>
        </p:grpSpPr>
        <p:sp>
          <p:nvSpPr>
            <p:cNvPr id="5" name="Rectángulo 4"/>
            <p:cNvSpPr/>
            <p:nvPr/>
          </p:nvSpPr>
          <p:spPr>
            <a:xfrm>
              <a:off x="0" y="2577982"/>
              <a:ext cx="9144000" cy="22352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ángulo 3"/>
            <p:cNvSpPr/>
            <p:nvPr/>
          </p:nvSpPr>
          <p:spPr>
            <a:xfrm>
              <a:off x="0" y="2628781"/>
              <a:ext cx="9144000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@</a:t>
              </a:r>
              <a:r>
                <a:rPr lang="en-US" sz="20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Put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20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':id'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@</a:t>
              </a:r>
              <a:r>
                <a:rPr lang="en-US" sz="20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HttpCode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2000" dirty="0">
                  <a:solidFill>
                    <a:srgbClr val="B5CEA8"/>
                  </a:solidFill>
                  <a:latin typeface="Consolas" panose="020B0609020204030204" pitchFamily="49" charset="0"/>
                </a:rPr>
                <a:t>204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</a:t>
              </a:r>
              <a:r>
                <a:rPr lang="en-US" sz="20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updateTrackById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(@</a:t>
              </a:r>
              <a:r>
                <a:rPr lang="en-US" sz="20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Param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20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'id'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 </a:t>
              </a:r>
              <a:r>
                <a:rPr lang="en-US" sz="20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id</a:t>
              </a:r>
              <a:r>
                <a:rPr lang="en-US" sz="2000" dirty="0">
                  <a:solidFill>
                    <a:srgbClr val="D4D4D4"/>
                  </a:solidFill>
                  <a:latin typeface="Consolas" panose="020B0609020204030204" pitchFamily="49" charset="0"/>
                </a:rPr>
                <a:t>: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rgbClr val="4EC9B0"/>
                  </a:solidFill>
                  <a:latin typeface="Consolas" panose="020B0609020204030204" pitchFamily="49" charset="0"/>
                </a:rPr>
                <a:t>number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, @</a:t>
              </a:r>
              <a:r>
                <a:rPr lang="en-US" sz="20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Body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() </a:t>
              </a:r>
              <a:r>
                <a:rPr lang="en-US" sz="20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body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</a:t>
              </a:r>
              <a:r>
                <a:rPr lang="en-US" sz="2000" dirty="0">
                  <a:solidFill>
                    <a:srgbClr val="D4D4D4"/>
                  </a:solidFill>
                  <a:latin typeface="Consolas" panose="020B0609020204030204" pitchFamily="49" charset="0"/>
                </a:rPr>
                <a:t>: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2000" dirty="0">
                  <a:solidFill>
                    <a:srgbClr val="4EC9B0"/>
                  </a:solidFill>
                  <a:latin typeface="Consolas" panose="020B0609020204030204" pitchFamily="49" charset="0"/>
                </a:rPr>
                <a:t>Promise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&lt;</a:t>
              </a:r>
              <a:r>
                <a:rPr lang="en-US" sz="2000" dirty="0">
                  <a:solidFill>
                    <a:srgbClr val="4EC9B0"/>
                  </a:solidFill>
                  <a:latin typeface="Consolas" panose="020B0609020204030204" pitchFamily="49" charset="0"/>
                </a:rPr>
                <a:t>void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&gt; {</a:t>
              </a:r>
            </a:p>
            <a:p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sz="2000" dirty="0">
                  <a:solidFill>
                    <a:srgbClr val="C586C0"/>
                  </a:solidFill>
                  <a:latin typeface="Consolas" panose="020B0609020204030204" pitchFamily="49" charset="0"/>
                </a:rPr>
                <a:t>return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2000" dirty="0" err="1">
                  <a:solidFill>
                    <a:srgbClr val="569CD6"/>
                  </a:solidFill>
                  <a:latin typeface="Consolas" panose="020B0609020204030204" pitchFamily="49" charset="0"/>
                </a:rPr>
                <a:t>this</a:t>
              </a:r>
              <a:r>
                <a:rPr lang="en-US" sz="2000" dirty="0" err="1">
                  <a:solidFill>
                    <a:srgbClr val="CCCCCC"/>
                  </a:solidFill>
                  <a:latin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rgbClr val="4FC1FF"/>
                  </a:solidFill>
                  <a:latin typeface="Consolas" panose="020B0609020204030204" pitchFamily="49" charset="0"/>
                </a:rPr>
                <a:t>trackService</a:t>
              </a:r>
              <a:r>
                <a:rPr lang="en-US" sz="2000" dirty="0" err="1">
                  <a:solidFill>
                    <a:srgbClr val="CCCCCC"/>
                  </a:solidFill>
                  <a:latin typeface="Consolas" panose="020B0609020204030204" pitchFamily="49" charset="0"/>
                </a:rPr>
                <a:t>.</a:t>
              </a:r>
              <a:r>
                <a:rPr lang="en-US" sz="2000" dirty="0" err="1">
                  <a:solidFill>
                    <a:srgbClr val="DCDCAA"/>
                  </a:solidFill>
                  <a:latin typeface="Consolas" panose="020B0609020204030204" pitchFamily="49" charset="0"/>
                </a:rPr>
                <a:t>updateTrackById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20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id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, </a:t>
              </a:r>
              <a:r>
                <a:rPr lang="en-US" sz="2000" dirty="0">
                  <a:solidFill>
                    <a:srgbClr val="9CDCFE"/>
                  </a:solidFill>
                  <a:latin typeface="Consolas" panose="020B0609020204030204" pitchFamily="49" charset="0"/>
                </a:rPr>
                <a:t>body</a:t>
              </a:r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);</a:t>
              </a:r>
            </a:p>
            <a:p>
              <a:r>
                <a:rPr lang="en-US" sz="20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  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5556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2"/>
          <p:cNvSpPr txBox="1">
            <a:spLocks/>
          </p:cNvSpPr>
          <p:nvPr/>
        </p:nvSpPr>
        <p:spPr>
          <a:xfrm>
            <a:off x="414337" y="628650"/>
            <a:ext cx="8181975" cy="122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14300" indent="0">
              <a:buFont typeface="Arial"/>
              <a:buNone/>
            </a:pPr>
            <a:r>
              <a:rPr lang="es-ES" sz="2000" dirty="0" smtClean="0"/>
              <a:t>Eso es todo lo que se necesita. Ahora, si hacemos una modificación de recurso ya no veremos el recurso modificado en la respuesta, de acuerdo al estándar del </a:t>
            </a:r>
            <a:r>
              <a:rPr lang="es-ES" sz="2000" i="1" dirty="0" smtClean="0"/>
              <a:t>response </a:t>
            </a:r>
            <a:r>
              <a:rPr lang="es-ES" sz="2000" i="1" dirty="0" err="1" smtClean="0"/>
              <a:t>code</a:t>
            </a:r>
            <a:r>
              <a:rPr lang="es-ES" sz="2000" i="1" dirty="0" smtClean="0"/>
              <a:t> 204:</a:t>
            </a:r>
          </a:p>
          <a:p>
            <a:pPr marL="114300" indent="0">
              <a:buFont typeface="Arial"/>
              <a:buNone/>
            </a:pPr>
            <a:endParaRPr lang="es-ES" sz="2000" b="1" dirty="0" smtClean="0"/>
          </a:p>
          <a:p>
            <a:pPr marL="114300" indent="0">
              <a:buFont typeface="Arial"/>
              <a:buNone/>
            </a:pP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2258" t="14064" r="50000" b="42324"/>
          <a:stretch/>
        </p:blipFill>
        <p:spPr>
          <a:xfrm>
            <a:off x="0" y="2291715"/>
            <a:ext cx="9144000" cy="3302000"/>
          </a:xfrm>
          <a:prstGeom prst="rect">
            <a:avLst/>
          </a:prstGeom>
        </p:spPr>
      </p:pic>
      <p:sp>
        <p:nvSpPr>
          <p:cNvPr id="7" name="Forma libre 6"/>
          <p:cNvSpPr/>
          <p:nvPr/>
        </p:nvSpPr>
        <p:spPr>
          <a:xfrm>
            <a:off x="414337" y="4556760"/>
            <a:ext cx="2237423" cy="861060"/>
          </a:xfrm>
          <a:custGeom>
            <a:avLst/>
            <a:gdLst>
              <a:gd name="connsiteX0" fmla="*/ 1440180 w 1440180"/>
              <a:gd name="connsiteY0" fmla="*/ 144780 h 355595"/>
              <a:gd name="connsiteX1" fmla="*/ 1402080 w 1440180"/>
              <a:gd name="connsiteY1" fmla="*/ 121920 h 355595"/>
              <a:gd name="connsiteX2" fmla="*/ 1234440 w 1440180"/>
              <a:gd name="connsiteY2" fmla="*/ 99060 h 355595"/>
              <a:gd name="connsiteX3" fmla="*/ 1074420 w 1440180"/>
              <a:gd name="connsiteY3" fmla="*/ 91440 h 355595"/>
              <a:gd name="connsiteX4" fmla="*/ 952500 w 1440180"/>
              <a:gd name="connsiteY4" fmla="*/ 76200 h 355595"/>
              <a:gd name="connsiteX5" fmla="*/ 861060 w 1440180"/>
              <a:gd name="connsiteY5" fmla="*/ 60960 h 355595"/>
              <a:gd name="connsiteX6" fmla="*/ 723900 w 1440180"/>
              <a:gd name="connsiteY6" fmla="*/ 45720 h 355595"/>
              <a:gd name="connsiteX7" fmla="*/ 685800 w 1440180"/>
              <a:gd name="connsiteY7" fmla="*/ 22860 h 355595"/>
              <a:gd name="connsiteX8" fmla="*/ 373380 w 1440180"/>
              <a:gd name="connsiteY8" fmla="*/ 0 h 355595"/>
              <a:gd name="connsiteX9" fmla="*/ 129540 w 1440180"/>
              <a:gd name="connsiteY9" fmla="*/ 7620 h 355595"/>
              <a:gd name="connsiteX10" fmla="*/ 38100 w 1440180"/>
              <a:gd name="connsiteY10" fmla="*/ 38100 h 355595"/>
              <a:gd name="connsiteX11" fmla="*/ 30480 w 1440180"/>
              <a:gd name="connsiteY11" fmla="*/ 60960 h 355595"/>
              <a:gd name="connsiteX12" fmla="*/ 15240 w 1440180"/>
              <a:gd name="connsiteY12" fmla="*/ 83820 h 355595"/>
              <a:gd name="connsiteX13" fmla="*/ 0 w 1440180"/>
              <a:gd name="connsiteY13" fmla="*/ 152400 h 355595"/>
              <a:gd name="connsiteX14" fmla="*/ 7620 w 1440180"/>
              <a:gd name="connsiteY14" fmla="*/ 190500 h 355595"/>
              <a:gd name="connsiteX15" fmla="*/ 114300 w 1440180"/>
              <a:gd name="connsiteY15" fmla="*/ 289560 h 355595"/>
              <a:gd name="connsiteX16" fmla="*/ 236220 w 1440180"/>
              <a:gd name="connsiteY16" fmla="*/ 312420 h 355595"/>
              <a:gd name="connsiteX17" fmla="*/ 320040 w 1440180"/>
              <a:gd name="connsiteY17" fmla="*/ 320040 h 355595"/>
              <a:gd name="connsiteX18" fmla="*/ 365760 w 1440180"/>
              <a:gd name="connsiteY18" fmla="*/ 327660 h 355595"/>
              <a:gd name="connsiteX19" fmla="*/ 906780 w 1440180"/>
              <a:gd name="connsiteY19" fmla="*/ 342900 h 355595"/>
              <a:gd name="connsiteX20" fmla="*/ 1295400 w 1440180"/>
              <a:gd name="connsiteY20" fmla="*/ 266700 h 355595"/>
              <a:gd name="connsiteX21" fmla="*/ 1310640 w 1440180"/>
              <a:gd name="connsiteY21" fmla="*/ 167640 h 355595"/>
              <a:gd name="connsiteX22" fmla="*/ 1280160 w 1440180"/>
              <a:gd name="connsiteY22" fmla="*/ 121920 h 355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440180" h="355595">
                <a:moveTo>
                  <a:pt x="1440180" y="144780"/>
                </a:moveTo>
                <a:cubicBezTo>
                  <a:pt x="1427480" y="137160"/>
                  <a:pt x="1415563" y="128049"/>
                  <a:pt x="1402080" y="121920"/>
                </a:cubicBezTo>
                <a:cubicBezTo>
                  <a:pt x="1344407" y="95705"/>
                  <a:pt x="1304774" y="102862"/>
                  <a:pt x="1234440" y="99060"/>
                </a:cubicBezTo>
                <a:lnTo>
                  <a:pt x="1074420" y="91440"/>
                </a:lnTo>
                <a:cubicBezTo>
                  <a:pt x="1033780" y="86360"/>
                  <a:pt x="992899" y="82933"/>
                  <a:pt x="952500" y="76200"/>
                </a:cubicBezTo>
                <a:cubicBezTo>
                  <a:pt x="922020" y="71120"/>
                  <a:pt x="891689" y="65044"/>
                  <a:pt x="861060" y="60960"/>
                </a:cubicBezTo>
                <a:cubicBezTo>
                  <a:pt x="815462" y="54880"/>
                  <a:pt x="769620" y="50800"/>
                  <a:pt x="723900" y="45720"/>
                </a:cubicBezTo>
                <a:cubicBezTo>
                  <a:pt x="711200" y="38100"/>
                  <a:pt x="700070" y="26824"/>
                  <a:pt x="685800" y="22860"/>
                </a:cubicBezTo>
                <a:cubicBezTo>
                  <a:pt x="603130" y="-104"/>
                  <a:pt x="435382" y="2214"/>
                  <a:pt x="373380" y="0"/>
                </a:cubicBezTo>
                <a:cubicBezTo>
                  <a:pt x="292100" y="2540"/>
                  <a:pt x="210340" y="-1562"/>
                  <a:pt x="129540" y="7620"/>
                </a:cubicBezTo>
                <a:cubicBezTo>
                  <a:pt x="97617" y="11248"/>
                  <a:pt x="38100" y="38100"/>
                  <a:pt x="38100" y="38100"/>
                </a:cubicBezTo>
                <a:cubicBezTo>
                  <a:pt x="35560" y="45720"/>
                  <a:pt x="34072" y="53776"/>
                  <a:pt x="30480" y="60960"/>
                </a:cubicBezTo>
                <a:cubicBezTo>
                  <a:pt x="26384" y="69151"/>
                  <a:pt x="18136" y="75132"/>
                  <a:pt x="15240" y="83820"/>
                </a:cubicBezTo>
                <a:cubicBezTo>
                  <a:pt x="7835" y="106036"/>
                  <a:pt x="5080" y="129540"/>
                  <a:pt x="0" y="152400"/>
                </a:cubicBezTo>
                <a:cubicBezTo>
                  <a:pt x="2540" y="165100"/>
                  <a:pt x="2261" y="178709"/>
                  <a:pt x="7620" y="190500"/>
                </a:cubicBezTo>
                <a:cubicBezTo>
                  <a:pt x="27553" y="234353"/>
                  <a:pt x="70060" y="272545"/>
                  <a:pt x="114300" y="289560"/>
                </a:cubicBezTo>
                <a:cubicBezTo>
                  <a:pt x="152892" y="304403"/>
                  <a:pt x="195318" y="306360"/>
                  <a:pt x="236220" y="312420"/>
                </a:cubicBezTo>
                <a:cubicBezTo>
                  <a:pt x="263972" y="316531"/>
                  <a:pt x="292177" y="316762"/>
                  <a:pt x="320040" y="320040"/>
                </a:cubicBezTo>
                <a:cubicBezTo>
                  <a:pt x="335384" y="321845"/>
                  <a:pt x="350321" y="327058"/>
                  <a:pt x="365760" y="327660"/>
                </a:cubicBezTo>
                <a:cubicBezTo>
                  <a:pt x="546035" y="334684"/>
                  <a:pt x="726440" y="337820"/>
                  <a:pt x="906780" y="342900"/>
                </a:cubicBezTo>
                <a:cubicBezTo>
                  <a:pt x="950181" y="336824"/>
                  <a:pt x="1268871" y="408188"/>
                  <a:pt x="1295400" y="266700"/>
                </a:cubicBezTo>
                <a:cubicBezTo>
                  <a:pt x="1301557" y="233864"/>
                  <a:pt x="1305560" y="200660"/>
                  <a:pt x="1310640" y="167640"/>
                </a:cubicBezTo>
                <a:cubicBezTo>
                  <a:pt x="1292187" y="130734"/>
                  <a:pt x="1303432" y="145192"/>
                  <a:pt x="1280160" y="12192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rma libre 8"/>
          <p:cNvSpPr/>
          <p:nvPr/>
        </p:nvSpPr>
        <p:spPr>
          <a:xfrm>
            <a:off x="4876696" y="4290061"/>
            <a:ext cx="1342938" cy="441959"/>
          </a:xfrm>
          <a:custGeom>
            <a:avLst/>
            <a:gdLst>
              <a:gd name="connsiteX0" fmla="*/ 7724 w 1342938"/>
              <a:gd name="connsiteY0" fmla="*/ 3493 h 424897"/>
              <a:gd name="connsiteX1" fmla="*/ 15344 w 1342938"/>
              <a:gd name="connsiteY1" fmla="*/ 94933 h 424897"/>
              <a:gd name="connsiteX2" fmla="*/ 22964 w 1342938"/>
              <a:gd name="connsiteY2" fmla="*/ 239713 h 424897"/>
              <a:gd name="connsiteX3" fmla="*/ 30584 w 1342938"/>
              <a:gd name="connsiteY3" fmla="*/ 270193 h 424897"/>
              <a:gd name="connsiteX4" fmla="*/ 45824 w 1342938"/>
              <a:gd name="connsiteY4" fmla="*/ 293053 h 424897"/>
              <a:gd name="connsiteX5" fmla="*/ 68684 w 1342938"/>
              <a:gd name="connsiteY5" fmla="*/ 346393 h 424897"/>
              <a:gd name="connsiteX6" fmla="*/ 91544 w 1342938"/>
              <a:gd name="connsiteY6" fmla="*/ 354013 h 424897"/>
              <a:gd name="connsiteX7" fmla="*/ 221084 w 1342938"/>
              <a:gd name="connsiteY7" fmla="*/ 376873 h 424897"/>
              <a:gd name="connsiteX8" fmla="*/ 823064 w 1342938"/>
              <a:gd name="connsiteY8" fmla="*/ 384493 h 424897"/>
              <a:gd name="connsiteX9" fmla="*/ 876404 w 1342938"/>
              <a:gd name="connsiteY9" fmla="*/ 392113 h 424897"/>
              <a:gd name="connsiteX10" fmla="*/ 899264 w 1342938"/>
              <a:gd name="connsiteY10" fmla="*/ 399733 h 424897"/>
              <a:gd name="connsiteX11" fmla="*/ 929744 w 1342938"/>
              <a:gd name="connsiteY11" fmla="*/ 407353 h 424897"/>
              <a:gd name="connsiteX12" fmla="*/ 1158344 w 1342938"/>
              <a:gd name="connsiteY12" fmla="*/ 399733 h 424897"/>
              <a:gd name="connsiteX13" fmla="*/ 1287884 w 1342938"/>
              <a:gd name="connsiteY13" fmla="*/ 399733 h 424897"/>
              <a:gd name="connsiteX14" fmla="*/ 1318364 w 1342938"/>
              <a:gd name="connsiteY14" fmla="*/ 407353 h 424897"/>
              <a:gd name="connsiteX15" fmla="*/ 1341224 w 1342938"/>
              <a:gd name="connsiteY15" fmla="*/ 422593 h 424897"/>
              <a:gd name="connsiteX16" fmla="*/ 1333604 w 1342938"/>
              <a:gd name="connsiteY16" fmla="*/ 125413 h 424897"/>
              <a:gd name="connsiteX17" fmla="*/ 1310744 w 1342938"/>
              <a:gd name="connsiteY17" fmla="*/ 41593 h 424897"/>
              <a:gd name="connsiteX18" fmla="*/ 1295504 w 1342938"/>
              <a:gd name="connsiteY18" fmla="*/ 18733 h 424897"/>
              <a:gd name="connsiteX19" fmla="*/ 1265024 w 1342938"/>
              <a:gd name="connsiteY19" fmla="*/ 11113 h 424897"/>
              <a:gd name="connsiteX20" fmla="*/ 1082144 w 1342938"/>
              <a:gd name="connsiteY20" fmla="*/ 18733 h 424897"/>
              <a:gd name="connsiteX21" fmla="*/ 1059284 w 1342938"/>
              <a:gd name="connsiteY21" fmla="*/ 26353 h 424897"/>
              <a:gd name="connsiteX22" fmla="*/ 777344 w 1342938"/>
              <a:gd name="connsiteY22" fmla="*/ 33973 h 424897"/>
              <a:gd name="connsiteX23" fmla="*/ 685904 w 1342938"/>
              <a:gd name="connsiteY23" fmla="*/ 49213 h 424897"/>
              <a:gd name="connsiteX24" fmla="*/ 663044 w 1342938"/>
              <a:gd name="connsiteY24" fmla="*/ 56833 h 424897"/>
              <a:gd name="connsiteX25" fmla="*/ 602084 w 1342938"/>
              <a:gd name="connsiteY25" fmla="*/ 64453 h 424897"/>
              <a:gd name="connsiteX26" fmla="*/ 396344 w 1342938"/>
              <a:gd name="connsiteY26" fmla="*/ 72073 h 424897"/>
              <a:gd name="connsiteX27" fmla="*/ 213464 w 1342938"/>
              <a:gd name="connsiteY27" fmla="*/ 56833 h 424897"/>
              <a:gd name="connsiteX28" fmla="*/ 160124 w 1342938"/>
              <a:gd name="connsiteY28" fmla="*/ 26353 h 424897"/>
              <a:gd name="connsiteX29" fmla="*/ 137264 w 1342938"/>
              <a:gd name="connsiteY29" fmla="*/ 18733 h 424897"/>
              <a:gd name="connsiteX30" fmla="*/ 7724 w 1342938"/>
              <a:gd name="connsiteY30" fmla="*/ 3493 h 42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342938" h="424897">
                <a:moveTo>
                  <a:pt x="7724" y="3493"/>
                </a:moveTo>
                <a:cubicBezTo>
                  <a:pt x="-12596" y="16193"/>
                  <a:pt x="13375" y="64411"/>
                  <a:pt x="15344" y="94933"/>
                </a:cubicBezTo>
                <a:cubicBezTo>
                  <a:pt x="18455" y="143160"/>
                  <a:pt x="18777" y="191568"/>
                  <a:pt x="22964" y="239713"/>
                </a:cubicBezTo>
                <a:cubicBezTo>
                  <a:pt x="23871" y="250146"/>
                  <a:pt x="26459" y="260567"/>
                  <a:pt x="30584" y="270193"/>
                </a:cubicBezTo>
                <a:cubicBezTo>
                  <a:pt x="34192" y="278611"/>
                  <a:pt x="40744" y="285433"/>
                  <a:pt x="45824" y="293053"/>
                </a:cubicBezTo>
                <a:cubicBezTo>
                  <a:pt x="50400" y="311356"/>
                  <a:pt x="52239" y="333237"/>
                  <a:pt x="68684" y="346393"/>
                </a:cubicBezTo>
                <a:cubicBezTo>
                  <a:pt x="74956" y="351411"/>
                  <a:pt x="83795" y="351900"/>
                  <a:pt x="91544" y="354013"/>
                </a:cubicBezTo>
                <a:cubicBezTo>
                  <a:pt x="138467" y="366810"/>
                  <a:pt x="171605" y="375748"/>
                  <a:pt x="221084" y="376873"/>
                </a:cubicBezTo>
                <a:cubicBezTo>
                  <a:pt x="421708" y="381433"/>
                  <a:pt x="622404" y="381953"/>
                  <a:pt x="823064" y="384493"/>
                </a:cubicBezTo>
                <a:cubicBezTo>
                  <a:pt x="840844" y="387033"/>
                  <a:pt x="858792" y="388591"/>
                  <a:pt x="876404" y="392113"/>
                </a:cubicBezTo>
                <a:cubicBezTo>
                  <a:pt x="884280" y="393688"/>
                  <a:pt x="891541" y="397526"/>
                  <a:pt x="899264" y="399733"/>
                </a:cubicBezTo>
                <a:cubicBezTo>
                  <a:pt x="909334" y="402610"/>
                  <a:pt x="919584" y="404813"/>
                  <a:pt x="929744" y="407353"/>
                </a:cubicBezTo>
                <a:cubicBezTo>
                  <a:pt x="1005944" y="404813"/>
                  <a:pt x="1082102" y="399733"/>
                  <a:pt x="1158344" y="399733"/>
                </a:cubicBezTo>
                <a:cubicBezTo>
                  <a:pt x="1306169" y="399733"/>
                  <a:pt x="1201382" y="417033"/>
                  <a:pt x="1287884" y="399733"/>
                </a:cubicBezTo>
                <a:cubicBezTo>
                  <a:pt x="1298044" y="402273"/>
                  <a:pt x="1308738" y="403228"/>
                  <a:pt x="1318364" y="407353"/>
                </a:cubicBezTo>
                <a:cubicBezTo>
                  <a:pt x="1326782" y="410961"/>
                  <a:pt x="1340730" y="431738"/>
                  <a:pt x="1341224" y="422593"/>
                </a:cubicBezTo>
                <a:cubicBezTo>
                  <a:pt x="1346573" y="323645"/>
                  <a:pt x="1338104" y="224403"/>
                  <a:pt x="1333604" y="125413"/>
                </a:cubicBezTo>
                <a:cubicBezTo>
                  <a:pt x="1332906" y="110052"/>
                  <a:pt x="1317587" y="51857"/>
                  <a:pt x="1310744" y="41593"/>
                </a:cubicBezTo>
                <a:cubicBezTo>
                  <a:pt x="1305664" y="33973"/>
                  <a:pt x="1303124" y="23813"/>
                  <a:pt x="1295504" y="18733"/>
                </a:cubicBezTo>
                <a:cubicBezTo>
                  <a:pt x="1286790" y="12924"/>
                  <a:pt x="1275184" y="13653"/>
                  <a:pt x="1265024" y="11113"/>
                </a:cubicBezTo>
                <a:cubicBezTo>
                  <a:pt x="1204064" y="13653"/>
                  <a:pt x="1142990" y="14226"/>
                  <a:pt x="1082144" y="18733"/>
                </a:cubicBezTo>
                <a:cubicBezTo>
                  <a:pt x="1074134" y="19326"/>
                  <a:pt x="1067306" y="25952"/>
                  <a:pt x="1059284" y="26353"/>
                </a:cubicBezTo>
                <a:cubicBezTo>
                  <a:pt x="965387" y="31048"/>
                  <a:pt x="871324" y="31433"/>
                  <a:pt x="777344" y="33973"/>
                </a:cubicBezTo>
                <a:cubicBezTo>
                  <a:pt x="747237" y="38274"/>
                  <a:pt x="715617" y="41785"/>
                  <a:pt x="685904" y="49213"/>
                </a:cubicBezTo>
                <a:cubicBezTo>
                  <a:pt x="678112" y="51161"/>
                  <a:pt x="670947" y="55396"/>
                  <a:pt x="663044" y="56833"/>
                </a:cubicBezTo>
                <a:cubicBezTo>
                  <a:pt x="642896" y="60496"/>
                  <a:pt x="622404" y="61913"/>
                  <a:pt x="602084" y="64453"/>
                </a:cubicBezTo>
                <a:cubicBezTo>
                  <a:pt x="501428" y="93212"/>
                  <a:pt x="562837" y="81867"/>
                  <a:pt x="396344" y="72073"/>
                </a:cubicBezTo>
                <a:cubicBezTo>
                  <a:pt x="304654" y="66679"/>
                  <a:pt x="296173" y="65104"/>
                  <a:pt x="213464" y="56833"/>
                </a:cubicBezTo>
                <a:cubicBezTo>
                  <a:pt x="190506" y="41528"/>
                  <a:pt x="187194" y="37954"/>
                  <a:pt x="160124" y="26353"/>
                </a:cubicBezTo>
                <a:cubicBezTo>
                  <a:pt x="152741" y="23189"/>
                  <a:pt x="145282" y="19205"/>
                  <a:pt x="137264" y="18733"/>
                </a:cubicBezTo>
                <a:cubicBezTo>
                  <a:pt x="101765" y="16645"/>
                  <a:pt x="28044" y="-9207"/>
                  <a:pt x="7724" y="3493"/>
                </a:cubicBezTo>
                <a:close/>
              </a:path>
            </a:pathLst>
          </a:cu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Conector angular 10"/>
          <p:cNvCxnSpPr/>
          <p:nvPr/>
        </p:nvCxnSpPr>
        <p:spPr>
          <a:xfrm rot="10800000" flipV="1">
            <a:off x="2468880" y="4556760"/>
            <a:ext cx="2407816" cy="57912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507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Opcional: </a:t>
            </a:r>
            <a:br>
              <a:rPr lang="es-ES" dirty="0" smtClean="0"/>
            </a:br>
            <a:r>
              <a:rPr lang="es-ES" dirty="0" smtClean="0"/>
              <a:t>Modificar el servicio </a:t>
            </a:r>
            <a:r>
              <a:rPr lang="es-ES" b="1" dirty="0" smtClean="0"/>
              <a:t>PUT</a:t>
            </a:r>
            <a:endParaRPr lang="en-US" b="1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0" y="1530725"/>
            <a:ext cx="9144000" cy="1069600"/>
          </a:xfrm>
        </p:spPr>
        <p:txBody>
          <a:bodyPr/>
          <a:lstStyle/>
          <a:p>
            <a:pPr marL="114300" indent="0">
              <a:buNone/>
            </a:pPr>
            <a:r>
              <a:rPr lang="es-ES" sz="2000" dirty="0" smtClean="0"/>
              <a:t>Ya ha quedado claro que el método </a:t>
            </a:r>
            <a:r>
              <a:rPr lang="es-ES" sz="2000" dirty="0" err="1" smtClean="0"/>
              <a:t>updateTrackById</a:t>
            </a:r>
            <a:r>
              <a:rPr lang="es-ES" sz="2000" dirty="0" smtClean="0"/>
              <a:t>() retorna el resultado de la petición aunque no estemos haciendo nada con ese valor de retorno. Si desea puede editar el método:</a:t>
            </a:r>
            <a:endParaRPr lang="en-US" sz="2000" dirty="0"/>
          </a:p>
        </p:txBody>
      </p:sp>
      <p:sp>
        <p:nvSpPr>
          <p:cNvPr id="5" name="Rectángulo 4"/>
          <p:cNvSpPr/>
          <p:nvPr/>
        </p:nvSpPr>
        <p:spPr>
          <a:xfrm>
            <a:off x="0" y="3135063"/>
            <a:ext cx="9144000" cy="34163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</a:t>
            </a:r>
            <a:r>
              <a:rPr lang="en-US" sz="1800" dirty="0" err="1">
                <a:solidFill>
                  <a:srgbClr val="569CD6"/>
                </a:solidFill>
                <a:latin typeface="Consolas" panose="020B0609020204030204" pitchFamily="49" charset="0"/>
              </a:rPr>
              <a:t>async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DCDCAA"/>
                </a:solidFill>
                <a:latin typeface="Consolas" panose="020B0609020204030204" pitchFamily="49" charset="0"/>
              </a:rPr>
              <a:t>updateTrackById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8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4EC9B0"/>
                </a:solidFill>
                <a:latin typeface="Consolas" panose="020B0609020204030204" pitchFamily="49" charset="0"/>
              </a:rPr>
              <a:t>number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9CDCFE"/>
                </a:solidFill>
                <a:latin typeface="Consolas" panose="020B0609020204030204" pitchFamily="49" charset="0"/>
              </a:rPr>
              <a:t>body</a:t>
            </a:r>
            <a:r>
              <a:rPr lang="en-US" sz="18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4EC9B0"/>
                </a:solidFill>
                <a:latin typeface="Consolas" panose="020B0609020204030204" pitchFamily="49" charset="0"/>
              </a:rPr>
              <a:t>Track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  <a:r>
              <a:rPr lang="en-US" sz="18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4EC9B0"/>
                </a:solidFill>
                <a:latin typeface="Consolas" panose="020B0609020204030204" pitchFamily="49" charset="0"/>
              </a:rPr>
              <a:t>Promise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>
                <a:solidFill>
                  <a:srgbClr val="4EC9B0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&gt; {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sz="18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4FC1FF"/>
                </a:solidFill>
                <a:latin typeface="Consolas" panose="020B0609020204030204" pitchFamily="49" charset="0"/>
              </a:rPr>
              <a:t>isTrack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569CD6"/>
                </a:solidFill>
                <a:latin typeface="Consolas" panose="020B0609020204030204" pitchFamily="49" charset="0"/>
              </a:rPr>
              <a:t>this</a:t>
            </a:r>
            <a:r>
              <a:rPr lang="en-US" sz="18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DCDCAA"/>
                </a:solidFill>
                <a:latin typeface="Consolas" panose="020B0609020204030204" pitchFamily="49" charset="0"/>
              </a:rPr>
              <a:t>getTrackById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sz="1800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(</a:t>
            </a:r>
            <a:r>
              <a:rPr lang="en-US" sz="1800" dirty="0">
                <a:solidFill>
                  <a:srgbClr val="D4D4D4"/>
                </a:solidFill>
                <a:latin typeface="Consolas" panose="020B0609020204030204" pitchFamily="49" charset="0"/>
              </a:rPr>
              <a:t>!</a:t>
            </a:r>
            <a:r>
              <a:rPr lang="en-US" sz="1800" dirty="0" err="1">
                <a:solidFill>
                  <a:srgbClr val="4EC9B0"/>
                </a:solidFill>
                <a:latin typeface="Consolas" panose="020B0609020204030204" pitchFamily="49" charset="0"/>
              </a:rPr>
              <a:t>Object</a:t>
            </a:r>
            <a:r>
              <a:rPr lang="en-US" sz="18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DCDCAA"/>
                </a:solidFill>
                <a:latin typeface="Consolas" panose="020B0609020204030204" pitchFamily="49" charset="0"/>
              </a:rPr>
              <a:t>keys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4FC1FF"/>
                </a:solidFill>
                <a:latin typeface="Consolas" panose="020B0609020204030204" pitchFamily="49" charset="0"/>
              </a:rPr>
              <a:t>isTrack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).</a:t>
            </a:r>
            <a:r>
              <a:rPr lang="en-US" sz="1800" dirty="0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) </a:t>
            </a:r>
            <a:r>
              <a:rPr lang="en-US" sz="18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6A9955"/>
                </a:solidFill>
                <a:latin typeface="Consolas" panose="020B0609020204030204" pitchFamily="49" charset="0"/>
              </a:rPr>
              <a:t>//early return</a:t>
            </a:r>
            <a:endParaRPr lang="en-US" sz="18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sz="18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4FC1FF"/>
                </a:solidFill>
                <a:latin typeface="Consolas" panose="020B0609020204030204" pitchFamily="49" charset="0"/>
              </a:rPr>
              <a:t>updatedTrack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rgbClr val="CCCCCC"/>
                </a:solidFill>
                <a:latin typeface="Consolas" panose="020B0609020204030204" pitchFamily="49" charset="0"/>
              </a:rPr>
              <a:t>{</a:t>
            </a:r>
            <a:r>
              <a:rPr lang="en-US" sz="1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...</a:t>
            </a:r>
            <a:r>
              <a:rPr lang="en-US" sz="1800" dirty="0" smtClean="0">
                <a:solidFill>
                  <a:srgbClr val="9CDCFE"/>
                </a:solidFill>
                <a:latin typeface="Consolas" panose="020B0609020204030204" pitchFamily="49" charset="0"/>
              </a:rPr>
              <a:t>body, id</a:t>
            </a:r>
            <a:r>
              <a:rPr lang="en-US" sz="1800" dirty="0" smtClean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sz="18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DCDCAA"/>
                </a:solidFill>
                <a:latin typeface="Consolas" panose="020B0609020204030204" pitchFamily="49" charset="0"/>
              </a:rPr>
              <a:t>fetch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4FC1FF"/>
                </a:solidFill>
                <a:latin typeface="Consolas" panose="020B0609020204030204" pitchFamily="49" charset="0"/>
              </a:rPr>
              <a:t>BASE_URL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9CDCFE"/>
                </a:solidFill>
                <a:latin typeface="Consolas" panose="020B0609020204030204" pitchFamily="49" charset="0"/>
              </a:rPr>
              <a:t>id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, {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  </a:t>
            </a:r>
            <a:r>
              <a:rPr lang="en-US" sz="1800" dirty="0">
                <a:solidFill>
                  <a:srgbClr val="9CDCFE"/>
                </a:solidFill>
                <a:latin typeface="Consolas" panose="020B0609020204030204" pitchFamily="49" charset="0"/>
              </a:rPr>
              <a:t>method: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CE9178"/>
                </a:solidFill>
                <a:latin typeface="Consolas" panose="020B0609020204030204" pitchFamily="49" charset="0"/>
              </a:rPr>
              <a:t>'PUT'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  </a:t>
            </a:r>
            <a:r>
              <a:rPr lang="en-US" sz="1800" dirty="0">
                <a:solidFill>
                  <a:srgbClr val="9CDCFE"/>
                </a:solidFill>
                <a:latin typeface="Consolas" panose="020B0609020204030204" pitchFamily="49" charset="0"/>
              </a:rPr>
              <a:t>headers: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sz="1800" dirty="0">
                <a:solidFill>
                  <a:srgbClr val="CE9178"/>
                </a:solidFill>
                <a:latin typeface="Consolas" panose="020B0609020204030204" pitchFamily="49" charset="0"/>
              </a:rPr>
              <a:t>'Content-Type'</a:t>
            </a:r>
            <a:r>
              <a:rPr lang="en-US" sz="1800" dirty="0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CE9178"/>
                </a:solidFill>
                <a:latin typeface="Consolas" panose="020B0609020204030204" pitchFamily="49" charset="0"/>
              </a:rPr>
              <a:t>'application/</a:t>
            </a:r>
            <a:r>
              <a:rPr lang="en-US" sz="1800" dirty="0" err="1">
                <a:solidFill>
                  <a:srgbClr val="CE9178"/>
                </a:solidFill>
                <a:latin typeface="Consolas" panose="020B0609020204030204" pitchFamily="49" charset="0"/>
              </a:rPr>
              <a:t>json</a:t>
            </a:r>
            <a:r>
              <a:rPr lang="en-US" sz="18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  },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  </a:t>
            </a:r>
            <a:r>
              <a:rPr lang="en-US" sz="1800" dirty="0">
                <a:solidFill>
                  <a:srgbClr val="9CDCFE"/>
                </a:solidFill>
                <a:latin typeface="Consolas" panose="020B0609020204030204" pitchFamily="49" charset="0"/>
              </a:rPr>
              <a:t>body: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9CDCFE"/>
                </a:solidFill>
                <a:latin typeface="Consolas" panose="020B0609020204030204" pitchFamily="49" charset="0"/>
              </a:rPr>
              <a:t>JSON</a:t>
            </a:r>
            <a:r>
              <a:rPr lang="en-US" sz="1800" dirty="0" err="1">
                <a:solidFill>
                  <a:srgbClr val="CCCCCC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DCDCAA"/>
                </a:solidFill>
                <a:latin typeface="Consolas" panose="020B0609020204030204" pitchFamily="49" charset="0"/>
              </a:rPr>
              <a:t>stringify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4FC1FF"/>
                </a:solidFill>
                <a:latin typeface="Consolas" panose="020B0609020204030204" pitchFamily="49" charset="0"/>
              </a:rPr>
              <a:t>updatedTrack</a:t>
            </a:r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  });</a:t>
            </a:r>
          </a:p>
          <a:p>
            <a:r>
              <a:rPr lang="en-US" sz="1800" dirty="0">
                <a:solidFill>
                  <a:srgbClr val="CCCCCC"/>
                </a:solidFill>
                <a:latin typeface="Consolas" panose="020B0609020204030204" pitchFamily="49" charset="0"/>
              </a:rPr>
              <a:t>  }</a:t>
            </a:r>
          </a:p>
        </p:txBody>
      </p:sp>
    </p:spTree>
    <p:extLst>
      <p:ext uri="{BB962C8B-B14F-4D97-AF65-F5344CB8AC3E}">
        <p14:creationId xmlns:p14="http://schemas.microsoft.com/office/powerpoint/2010/main" val="152627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0" y="769620"/>
            <a:ext cx="9144000" cy="563880"/>
          </a:xfrm>
        </p:spPr>
        <p:txBody>
          <a:bodyPr/>
          <a:lstStyle/>
          <a:p>
            <a:r>
              <a:rPr lang="es-ES" b="1" dirty="0" smtClean="0"/>
              <a:t>Códigos de respuesta condicionales</a:t>
            </a:r>
            <a:endParaRPr lang="en-US" b="1" dirty="0"/>
          </a:p>
        </p:txBody>
      </p:sp>
      <p:grpSp>
        <p:nvGrpSpPr>
          <p:cNvPr id="20" name="Grupo 19"/>
          <p:cNvGrpSpPr/>
          <p:nvPr/>
        </p:nvGrpSpPr>
        <p:grpSpPr>
          <a:xfrm>
            <a:off x="0" y="1675310"/>
            <a:ext cx="9144000" cy="2767150"/>
            <a:chOff x="0" y="1301930"/>
            <a:chExt cx="9144000" cy="2767150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 rotWithShape="1">
            <a:blip r:embed="rId2"/>
            <a:srcRect l="12083" t="13333" r="51458" b="52334"/>
            <a:stretch/>
          </p:blipFill>
          <p:spPr>
            <a:xfrm>
              <a:off x="0" y="1301930"/>
              <a:ext cx="9144000" cy="2690949"/>
            </a:xfrm>
            <a:prstGeom prst="rect">
              <a:avLst/>
            </a:prstGeom>
          </p:spPr>
        </p:pic>
        <p:sp>
          <p:nvSpPr>
            <p:cNvPr id="8" name="Forma libre 7"/>
            <p:cNvSpPr/>
            <p:nvPr/>
          </p:nvSpPr>
          <p:spPr>
            <a:xfrm>
              <a:off x="5425440" y="2842260"/>
              <a:ext cx="1143000" cy="472440"/>
            </a:xfrm>
            <a:custGeom>
              <a:avLst/>
              <a:gdLst>
                <a:gd name="connsiteX0" fmla="*/ 342900 w 1630680"/>
                <a:gd name="connsiteY0" fmla="*/ 685800 h 845820"/>
                <a:gd name="connsiteX1" fmla="*/ 693420 w 1630680"/>
                <a:gd name="connsiteY1" fmla="*/ 777240 h 845820"/>
                <a:gd name="connsiteX2" fmla="*/ 716280 w 1630680"/>
                <a:gd name="connsiteY2" fmla="*/ 784860 h 845820"/>
                <a:gd name="connsiteX3" fmla="*/ 746760 w 1630680"/>
                <a:gd name="connsiteY3" fmla="*/ 800100 h 845820"/>
                <a:gd name="connsiteX4" fmla="*/ 792480 w 1630680"/>
                <a:gd name="connsiteY4" fmla="*/ 815340 h 845820"/>
                <a:gd name="connsiteX5" fmla="*/ 815340 w 1630680"/>
                <a:gd name="connsiteY5" fmla="*/ 822960 h 845820"/>
                <a:gd name="connsiteX6" fmla="*/ 868680 w 1630680"/>
                <a:gd name="connsiteY6" fmla="*/ 830580 h 845820"/>
                <a:gd name="connsiteX7" fmla="*/ 944880 w 1630680"/>
                <a:gd name="connsiteY7" fmla="*/ 845820 h 845820"/>
                <a:gd name="connsiteX8" fmla="*/ 1371600 w 1630680"/>
                <a:gd name="connsiteY8" fmla="*/ 838200 h 845820"/>
                <a:gd name="connsiteX9" fmla="*/ 1394460 w 1630680"/>
                <a:gd name="connsiteY9" fmla="*/ 830580 h 845820"/>
                <a:gd name="connsiteX10" fmla="*/ 1463040 w 1630680"/>
                <a:gd name="connsiteY10" fmla="*/ 815340 h 845820"/>
                <a:gd name="connsiteX11" fmla="*/ 1508760 w 1630680"/>
                <a:gd name="connsiteY11" fmla="*/ 800100 h 845820"/>
                <a:gd name="connsiteX12" fmla="*/ 1531620 w 1630680"/>
                <a:gd name="connsiteY12" fmla="*/ 792480 h 845820"/>
                <a:gd name="connsiteX13" fmla="*/ 1554480 w 1630680"/>
                <a:gd name="connsiteY13" fmla="*/ 777240 h 845820"/>
                <a:gd name="connsiteX14" fmla="*/ 1569720 w 1630680"/>
                <a:gd name="connsiteY14" fmla="*/ 662940 h 845820"/>
                <a:gd name="connsiteX15" fmla="*/ 1600200 w 1630680"/>
                <a:gd name="connsiteY15" fmla="*/ 617220 h 845820"/>
                <a:gd name="connsiteX16" fmla="*/ 1623060 w 1630680"/>
                <a:gd name="connsiteY16" fmla="*/ 548640 h 845820"/>
                <a:gd name="connsiteX17" fmla="*/ 1630680 w 1630680"/>
                <a:gd name="connsiteY17" fmla="*/ 525780 h 845820"/>
                <a:gd name="connsiteX18" fmla="*/ 1623060 w 1630680"/>
                <a:gd name="connsiteY18" fmla="*/ 449580 h 845820"/>
                <a:gd name="connsiteX19" fmla="*/ 1607820 w 1630680"/>
                <a:gd name="connsiteY19" fmla="*/ 403860 h 845820"/>
                <a:gd name="connsiteX20" fmla="*/ 1600200 w 1630680"/>
                <a:gd name="connsiteY20" fmla="*/ 381000 h 845820"/>
                <a:gd name="connsiteX21" fmla="*/ 1554480 w 1630680"/>
                <a:gd name="connsiteY21" fmla="*/ 327660 h 845820"/>
                <a:gd name="connsiteX22" fmla="*/ 1531620 w 1630680"/>
                <a:gd name="connsiteY22" fmla="*/ 304800 h 845820"/>
                <a:gd name="connsiteX23" fmla="*/ 1493520 w 1630680"/>
                <a:gd name="connsiteY23" fmla="*/ 259080 h 845820"/>
                <a:gd name="connsiteX24" fmla="*/ 1447800 w 1630680"/>
                <a:gd name="connsiteY24" fmla="*/ 243840 h 845820"/>
                <a:gd name="connsiteX25" fmla="*/ 1402080 w 1630680"/>
                <a:gd name="connsiteY25" fmla="*/ 228600 h 845820"/>
                <a:gd name="connsiteX26" fmla="*/ 1356360 w 1630680"/>
                <a:gd name="connsiteY26" fmla="*/ 213360 h 845820"/>
                <a:gd name="connsiteX27" fmla="*/ 1333500 w 1630680"/>
                <a:gd name="connsiteY27" fmla="*/ 205740 h 845820"/>
                <a:gd name="connsiteX28" fmla="*/ 1287780 w 1630680"/>
                <a:gd name="connsiteY28" fmla="*/ 182880 h 845820"/>
                <a:gd name="connsiteX29" fmla="*/ 1203960 w 1630680"/>
                <a:gd name="connsiteY29" fmla="*/ 160020 h 845820"/>
                <a:gd name="connsiteX30" fmla="*/ 1158240 w 1630680"/>
                <a:gd name="connsiteY30" fmla="*/ 144780 h 845820"/>
                <a:gd name="connsiteX31" fmla="*/ 1135380 w 1630680"/>
                <a:gd name="connsiteY31" fmla="*/ 137160 h 845820"/>
                <a:gd name="connsiteX32" fmla="*/ 1074420 w 1630680"/>
                <a:gd name="connsiteY32" fmla="*/ 114300 h 845820"/>
                <a:gd name="connsiteX33" fmla="*/ 1043940 w 1630680"/>
                <a:gd name="connsiteY33" fmla="*/ 99060 h 845820"/>
                <a:gd name="connsiteX34" fmla="*/ 1013460 w 1630680"/>
                <a:gd name="connsiteY34" fmla="*/ 91440 h 845820"/>
                <a:gd name="connsiteX35" fmla="*/ 982980 w 1630680"/>
                <a:gd name="connsiteY35" fmla="*/ 76200 h 845820"/>
                <a:gd name="connsiteX36" fmla="*/ 914400 w 1630680"/>
                <a:gd name="connsiteY36" fmla="*/ 53340 h 845820"/>
                <a:gd name="connsiteX37" fmla="*/ 868680 w 1630680"/>
                <a:gd name="connsiteY37" fmla="*/ 30480 h 845820"/>
                <a:gd name="connsiteX38" fmla="*/ 670560 w 1630680"/>
                <a:gd name="connsiteY38" fmla="*/ 15240 h 845820"/>
                <a:gd name="connsiteX39" fmla="*/ 502920 w 1630680"/>
                <a:gd name="connsiteY39" fmla="*/ 0 h 845820"/>
                <a:gd name="connsiteX40" fmla="*/ 320040 w 1630680"/>
                <a:gd name="connsiteY40" fmla="*/ 7620 h 845820"/>
                <a:gd name="connsiteX41" fmla="*/ 297180 w 1630680"/>
                <a:gd name="connsiteY41" fmla="*/ 15240 h 845820"/>
                <a:gd name="connsiteX42" fmla="*/ 266700 w 1630680"/>
                <a:gd name="connsiteY42" fmla="*/ 22860 h 845820"/>
                <a:gd name="connsiteX43" fmla="*/ 243840 w 1630680"/>
                <a:gd name="connsiteY43" fmla="*/ 38100 h 845820"/>
                <a:gd name="connsiteX44" fmla="*/ 198120 w 1630680"/>
                <a:gd name="connsiteY44" fmla="*/ 60960 h 845820"/>
                <a:gd name="connsiteX45" fmla="*/ 129540 w 1630680"/>
                <a:gd name="connsiteY45" fmla="*/ 114300 h 845820"/>
                <a:gd name="connsiteX46" fmla="*/ 83820 w 1630680"/>
                <a:gd name="connsiteY46" fmla="*/ 144780 h 845820"/>
                <a:gd name="connsiteX47" fmla="*/ 38100 w 1630680"/>
                <a:gd name="connsiteY47" fmla="*/ 182880 h 845820"/>
                <a:gd name="connsiteX48" fmla="*/ 30480 w 1630680"/>
                <a:gd name="connsiteY48" fmla="*/ 205740 h 845820"/>
                <a:gd name="connsiteX49" fmla="*/ 0 w 1630680"/>
                <a:gd name="connsiteY49" fmla="*/ 251460 h 845820"/>
                <a:gd name="connsiteX50" fmla="*/ 7620 w 1630680"/>
                <a:gd name="connsiteY50" fmla="*/ 533400 h 845820"/>
                <a:gd name="connsiteX51" fmla="*/ 22860 w 1630680"/>
                <a:gd name="connsiteY51" fmla="*/ 556260 h 845820"/>
                <a:gd name="connsiteX52" fmla="*/ 45720 w 1630680"/>
                <a:gd name="connsiteY52" fmla="*/ 571500 h 845820"/>
                <a:gd name="connsiteX53" fmla="*/ 68580 w 1630680"/>
                <a:gd name="connsiteY53" fmla="*/ 594360 h 845820"/>
                <a:gd name="connsiteX54" fmla="*/ 83820 w 1630680"/>
                <a:gd name="connsiteY54" fmla="*/ 655320 h 845820"/>
                <a:gd name="connsiteX55" fmla="*/ 91440 w 1630680"/>
                <a:gd name="connsiteY55" fmla="*/ 678180 h 845820"/>
                <a:gd name="connsiteX56" fmla="*/ 114300 w 1630680"/>
                <a:gd name="connsiteY56" fmla="*/ 693420 h 845820"/>
                <a:gd name="connsiteX57" fmla="*/ 160020 w 1630680"/>
                <a:gd name="connsiteY57" fmla="*/ 708660 h 845820"/>
                <a:gd name="connsiteX58" fmla="*/ 182880 w 1630680"/>
                <a:gd name="connsiteY58" fmla="*/ 716280 h 845820"/>
                <a:gd name="connsiteX59" fmla="*/ 205740 w 1630680"/>
                <a:gd name="connsiteY59" fmla="*/ 723900 h 845820"/>
                <a:gd name="connsiteX60" fmla="*/ 243840 w 1630680"/>
                <a:gd name="connsiteY60" fmla="*/ 762000 h 845820"/>
                <a:gd name="connsiteX61" fmla="*/ 289560 w 1630680"/>
                <a:gd name="connsiteY61" fmla="*/ 777240 h 845820"/>
                <a:gd name="connsiteX62" fmla="*/ 388620 w 1630680"/>
                <a:gd name="connsiteY62" fmla="*/ 762000 h 845820"/>
                <a:gd name="connsiteX63" fmla="*/ 411480 w 1630680"/>
                <a:gd name="connsiteY63" fmla="*/ 739140 h 84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630680" h="845820">
                  <a:moveTo>
                    <a:pt x="342900" y="685800"/>
                  </a:moveTo>
                  <a:lnTo>
                    <a:pt x="693420" y="777240"/>
                  </a:lnTo>
                  <a:cubicBezTo>
                    <a:pt x="701184" y="779300"/>
                    <a:pt x="708897" y="781696"/>
                    <a:pt x="716280" y="784860"/>
                  </a:cubicBezTo>
                  <a:cubicBezTo>
                    <a:pt x="726721" y="789335"/>
                    <a:pt x="736213" y="795881"/>
                    <a:pt x="746760" y="800100"/>
                  </a:cubicBezTo>
                  <a:cubicBezTo>
                    <a:pt x="761675" y="806066"/>
                    <a:pt x="777240" y="810260"/>
                    <a:pt x="792480" y="815340"/>
                  </a:cubicBezTo>
                  <a:cubicBezTo>
                    <a:pt x="800100" y="817880"/>
                    <a:pt x="807389" y="821824"/>
                    <a:pt x="815340" y="822960"/>
                  </a:cubicBezTo>
                  <a:cubicBezTo>
                    <a:pt x="833120" y="825500"/>
                    <a:pt x="850993" y="827459"/>
                    <a:pt x="868680" y="830580"/>
                  </a:cubicBezTo>
                  <a:cubicBezTo>
                    <a:pt x="894189" y="835082"/>
                    <a:pt x="944880" y="845820"/>
                    <a:pt x="944880" y="845820"/>
                  </a:cubicBezTo>
                  <a:lnTo>
                    <a:pt x="1371600" y="838200"/>
                  </a:lnTo>
                  <a:cubicBezTo>
                    <a:pt x="1379628" y="837928"/>
                    <a:pt x="1386668" y="832528"/>
                    <a:pt x="1394460" y="830580"/>
                  </a:cubicBezTo>
                  <a:cubicBezTo>
                    <a:pt x="1437965" y="819704"/>
                    <a:pt x="1423928" y="827074"/>
                    <a:pt x="1463040" y="815340"/>
                  </a:cubicBezTo>
                  <a:cubicBezTo>
                    <a:pt x="1478427" y="810724"/>
                    <a:pt x="1493520" y="805180"/>
                    <a:pt x="1508760" y="800100"/>
                  </a:cubicBezTo>
                  <a:cubicBezTo>
                    <a:pt x="1516380" y="797560"/>
                    <a:pt x="1524937" y="796935"/>
                    <a:pt x="1531620" y="792480"/>
                  </a:cubicBezTo>
                  <a:lnTo>
                    <a:pt x="1554480" y="777240"/>
                  </a:lnTo>
                  <a:cubicBezTo>
                    <a:pt x="1555020" y="770755"/>
                    <a:pt x="1554462" y="690404"/>
                    <a:pt x="1569720" y="662940"/>
                  </a:cubicBezTo>
                  <a:cubicBezTo>
                    <a:pt x="1578615" y="646929"/>
                    <a:pt x="1594408" y="634596"/>
                    <a:pt x="1600200" y="617220"/>
                  </a:cubicBezTo>
                  <a:lnTo>
                    <a:pt x="1623060" y="548640"/>
                  </a:lnTo>
                  <a:lnTo>
                    <a:pt x="1630680" y="525780"/>
                  </a:lnTo>
                  <a:cubicBezTo>
                    <a:pt x="1628140" y="500380"/>
                    <a:pt x="1627764" y="474669"/>
                    <a:pt x="1623060" y="449580"/>
                  </a:cubicBezTo>
                  <a:cubicBezTo>
                    <a:pt x="1620100" y="433791"/>
                    <a:pt x="1612900" y="419100"/>
                    <a:pt x="1607820" y="403860"/>
                  </a:cubicBezTo>
                  <a:cubicBezTo>
                    <a:pt x="1605280" y="396240"/>
                    <a:pt x="1605880" y="386680"/>
                    <a:pt x="1600200" y="381000"/>
                  </a:cubicBezTo>
                  <a:cubicBezTo>
                    <a:pt x="1508622" y="289422"/>
                    <a:pt x="1612505" y="397290"/>
                    <a:pt x="1554480" y="327660"/>
                  </a:cubicBezTo>
                  <a:cubicBezTo>
                    <a:pt x="1547581" y="319381"/>
                    <a:pt x="1538519" y="313079"/>
                    <a:pt x="1531620" y="304800"/>
                  </a:cubicBezTo>
                  <a:cubicBezTo>
                    <a:pt x="1517719" y="288118"/>
                    <a:pt x="1514247" y="270595"/>
                    <a:pt x="1493520" y="259080"/>
                  </a:cubicBezTo>
                  <a:cubicBezTo>
                    <a:pt x="1479477" y="251278"/>
                    <a:pt x="1463040" y="248920"/>
                    <a:pt x="1447800" y="243840"/>
                  </a:cubicBezTo>
                  <a:lnTo>
                    <a:pt x="1402080" y="228600"/>
                  </a:lnTo>
                  <a:lnTo>
                    <a:pt x="1356360" y="213360"/>
                  </a:lnTo>
                  <a:cubicBezTo>
                    <a:pt x="1348740" y="210820"/>
                    <a:pt x="1340684" y="209332"/>
                    <a:pt x="1333500" y="205740"/>
                  </a:cubicBezTo>
                  <a:cubicBezTo>
                    <a:pt x="1318260" y="198120"/>
                    <a:pt x="1303683" y="188997"/>
                    <a:pt x="1287780" y="182880"/>
                  </a:cubicBezTo>
                  <a:cubicBezTo>
                    <a:pt x="1247967" y="167567"/>
                    <a:pt x="1239015" y="170537"/>
                    <a:pt x="1203960" y="160020"/>
                  </a:cubicBezTo>
                  <a:cubicBezTo>
                    <a:pt x="1188573" y="155404"/>
                    <a:pt x="1173480" y="149860"/>
                    <a:pt x="1158240" y="144780"/>
                  </a:cubicBezTo>
                  <a:cubicBezTo>
                    <a:pt x="1150620" y="142240"/>
                    <a:pt x="1142564" y="140752"/>
                    <a:pt x="1135380" y="137160"/>
                  </a:cubicBezTo>
                  <a:cubicBezTo>
                    <a:pt x="1050520" y="94730"/>
                    <a:pt x="1157420" y="145425"/>
                    <a:pt x="1074420" y="114300"/>
                  </a:cubicBezTo>
                  <a:cubicBezTo>
                    <a:pt x="1063784" y="110312"/>
                    <a:pt x="1054576" y="103048"/>
                    <a:pt x="1043940" y="99060"/>
                  </a:cubicBezTo>
                  <a:cubicBezTo>
                    <a:pt x="1034134" y="95383"/>
                    <a:pt x="1023266" y="95117"/>
                    <a:pt x="1013460" y="91440"/>
                  </a:cubicBezTo>
                  <a:cubicBezTo>
                    <a:pt x="1002824" y="87452"/>
                    <a:pt x="993582" y="80278"/>
                    <a:pt x="982980" y="76200"/>
                  </a:cubicBezTo>
                  <a:cubicBezTo>
                    <a:pt x="960490" y="67550"/>
                    <a:pt x="934450" y="66706"/>
                    <a:pt x="914400" y="53340"/>
                  </a:cubicBezTo>
                  <a:cubicBezTo>
                    <a:pt x="895134" y="40496"/>
                    <a:pt x="891214" y="34987"/>
                    <a:pt x="868680" y="30480"/>
                  </a:cubicBezTo>
                  <a:cubicBezTo>
                    <a:pt x="803293" y="17403"/>
                    <a:pt x="736964" y="20099"/>
                    <a:pt x="670560" y="15240"/>
                  </a:cubicBezTo>
                  <a:cubicBezTo>
                    <a:pt x="614599" y="11145"/>
                    <a:pt x="502920" y="0"/>
                    <a:pt x="502920" y="0"/>
                  </a:cubicBezTo>
                  <a:cubicBezTo>
                    <a:pt x="441960" y="2540"/>
                    <a:pt x="380886" y="3113"/>
                    <a:pt x="320040" y="7620"/>
                  </a:cubicBezTo>
                  <a:cubicBezTo>
                    <a:pt x="312030" y="8213"/>
                    <a:pt x="304903" y="13033"/>
                    <a:pt x="297180" y="15240"/>
                  </a:cubicBezTo>
                  <a:cubicBezTo>
                    <a:pt x="287110" y="18117"/>
                    <a:pt x="276860" y="20320"/>
                    <a:pt x="266700" y="22860"/>
                  </a:cubicBezTo>
                  <a:cubicBezTo>
                    <a:pt x="259080" y="27940"/>
                    <a:pt x="252031" y="34004"/>
                    <a:pt x="243840" y="38100"/>
                  </a:cubicBezTo>
                  <a:cubicBezTo>
                    <a:pt x="199897" y="60072"/>
                    <a:pt x="241796" y="28203"/>
                    <a:pt x="198120" y="60960"/>
                  </a:cubicBezTo>
                  <a:cubicBezTo>
                    <a:pt x="174952" y="78336"/>
                    <a:pt x="153637" y="98236"/>
                    <a:pt x="129540" y="114300"/>
                  </a:cubicBezTo>
                  <a:cubicBezTo>
                    <a:pt x="114300" y="124460"/>
                    <a:pt x="96772" y="131828"/>
                    <a:pt x="83820" y="144780"/>
                  </a:cubicBezTo>
                  <a:cubicBezTo>
                    <a:pt x="54484" y="174116"/>
                    <a:pt x="69926" y="161662"/>
                    <a:pt x="38100" y="182880"/>
                  </a:cubicBezTo>
                  <a:cubicBezTo>
                    <a:pt x="35560" y="190500"/>
                    <a:pt x="34381" y="198719"/>
                    <a:pt x="30480" y="205740"/>
                  </a:cubicBezTo>
                  <a:cubicBezTo>
                    <a:pt x="21585" y="221751"/>
                    <a:pt x="0" y="251460"/>
                    <a:pt x="0" y="251460"/>
                  </a:cubicBezTo>
                  <a:cubicBezTo>
                    <a:pt x="2540" y="345440"/>
                    <a:pt x="589" y="439649"/>
                    <a:pt x="7620" y="533400"/>
                  </a:cubicBezTo>
                  <a:cubicBezTo>
                    <a:pt x="8305" y="542532"/>
                    <a:pt x="16384" y="549784"/>
                    <a:pt x="22860" y="556260"/>
                  </a:cubicBezTo>
                  <a:cubicBezTo>
                    <a:pt x="29336" y="562736"/>
                    <a:pt x="38685" y="565637"/>
                    <a:pt x="45720" y="571500"/>
                  </a:cubicBezTo>
                  <a:cubicBezTo>
                    <a:pt x="53999" y="578399"/>
                    <a:pt x="60960" y="586740"/>
                    <a:pt x="68580" y="594360"/>
                  </a:cubicBezTo>
                  <a:cubicBezTo>
                    <a:pt x="85998" y="646615"/>
                    <a:pt x="65430" y="581758"/>
                    <a:pt x="83820" y="655320"/>
                  </a:cubicBezTo>
                  <a:cubicBezTo>
                    <a:pt x="85768" y="663112"/>
                    <a:pt x="86422" y="671908"/>
                    <a:pt x="91440" y="678180"/>
                  </a:cubicBezTo>
                  <a:cubicBezTo>
                    <a:pt x="97161" y="685331"/>
                    <a:pt x="105931" y="689701"/>
                    <a:pt x="114300" y="693420"/>
                  </a:cubicBezTo>
                  <a:cubicBezTo>
                    <a:pt x="128980" y="699944"/>
                    <a:pt x="144780" y="703580"/>
                    <a:pt x="160020" y="708660"/>
                  </a:cubicBezTo>
                  <a:lnTo>
                    <a:pt x="182880" y="716280"/>
                  </a:lnTo>
                  <a:lnTo>
                    <a:pt x="205740" y="723900"/>
                  </a:lnTo>
                  <a:cubicBezTo>
                    <a:pt x="219643" y="744755"/>
                    <a:pt x="219777" y="751305"/>
                    <a:pt x="243840" y="762000"/>
                  </a:cubicBezTo>
                  <a:cubicBezTo>
                    <a:pt x="258520" y="768524"/>
                    <a:pt x="289560" y="777240"/>
                    <a:pt x="289560" y="777240"/>
                  </a:cubicBezTo>
                  <a:cubicBezTo>
                    <a:pt x="311414" y="775055"/>
                    <a:pt x="361159" y="775731"/>
                    <a:pt x="388620" y="762000"/>
                  </a:cubicBezTo>
                  <a:cubicBezTo>
                    <a:pt x="413593" y="749513"/>
                    <a:pt x="411480" y="754764"/>
                    <a:pt x="411480" y="739140"/>
                  </a:cubicBezTo>
                </a:path>
              </a:pathLst>
            </a:cu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orma libre 8"/>
            <p:cNvSpPr/>
            <p:nvPr/>
          </p:nvSpPr>
          <p:spPr>
            <a:xfrm>
              <a:off x="2446020" y="1386840"/>
              <a:ext cx="411480" cy="388620"/>
            </a:xfrm>
            <a:custGeom>
              <a:avLst/>
              <a:gdLst>
                <a:gd name="connsiteX0" fmla="*/ 0 w 314283"/>
                <a:gd name="connsiteY0" fmla="*/ 0 h 289560"/>
                <a:gd name="connsiteX1" fmla="*/ 312420 w 314283"/>
                <a:gd name="connsiteY1" fmla="*/ 160020 h 289560"/>
                <a:gd name="connsiteX2" fmla="*/ 297180 w 314283"/>
                <a:gd name="connsiteY2" fmla="*/ 182880 h 289560"/>
                <a:gd name="connsiteX3" fmla="*/ 289560 w 314283"/>
                <a:gd name="connsiteY3" fmla="*/ 205740 h 289560"/>
                <a:gd name="connsiteX4" fmla="*/ 220980 w 314283"/>
                <a:gd name="connsiteY4" fmla="*/ 259080 h 289560"/>
                <a:gd name="connsiteX5" fmla="*/ 198120 w 314283"/>
                <a:gd name="connsiteY5" fmla="*/ 274320 h 289560"/>
                <a:gd name="connsiteX6" fmla="*/ 152400 w 314283"/>
                <a:gd name="connsiteY6" fmla="*/ 289560 h 289560"/>
                <a:gd name="connsiteX7" fmla="*/ 76200 w 314283"/>
                <a:gd name="connsiteY7" fmla="*/ 281940 h 289560"/>
                <a:gd name="connsiteX8" fmla="*/ 53340 w 314283"/>
                <a:gd name="connsiteY8" fmla="*/ 259080 h 289560"/>
                <a:gd name="connsiteX9" fmla="*/ 30480 w 314283"/>
                <a:gd name="connsiteY9" fmla="*/ 251460 h 289560"/>
                <a:gd name="connsiteX10" fmla="*/ 15240 w 314283"/>
                <a:gd name="connsiteY10" fmla="*/ 228600 h 289560"/>
                <a:gd name="connsiteX11" fmla="*/ 15240 w 314283"/>
                <a:gd name="connsiteY11" fmla="*/ 137160 h 289560"/>
                <a:gd name="connsiteX12" fmla="*/ 30480 w 314283"/>
                <a:gd name="connsiteY12" fmla="*/ 91440 h 289560"/>
                <a:gd name="connsiteX13" fmla="*/ 53340 w 314283"/>
                <a:gd name="connsiteY13" fmla="*/ 76200 h 289560"/>
                <a:gd name="connsiteX14" fmla="*/ 68580 w 314283"/>
                <a:gd name="connsiteY14" fmla="*/ 45720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4283" h="289560">
                  <a:moveTo>
                    <a:pt x="0" y="0"/>
                  </a:moveTo>
                  <a:cubicBezTo>
                    <a:pt x="104140" y="53340"/>
                    <a:pt x="212771" y="98698"/>
                    <a:pt x="312420" y="160020"/>
                  </a:cubicBezTo>
                  <a:cubicBezTo>
                    <a:pt x="320220" y="164820"/>
                    <a:pt x="301276" y="174689"/>
                    <a:pt x="297180" y="182880"/>
                  </a:cubicBezTo>
                  <a:cubicBezTo>
                    <a:pt x="293588" y="190064"/>
                    <a:pt x="294015" y="199057"/>
                    <a:pt x="289560" y="205740"/>
                  </a:cubicBezTo>
                  <a:cubicBezTo>
                    <a:pt x="275235" y="227227"/>
                    <a:pt x="239146" y="246970"/>
                    <a:pt x="220980" y="259080"/>
                  </a:cubicBezTo>
                  <a:cubicBezTo>
                    <a:pt x="213360" y="264160"/>
                    <a:pt x="206808" y="271424"/>
                    <a:pt x="198120" y="274320"/>
                  </a:cubicBezTo>
                  <a:lnTo>
                    <a:pt x="152400" y="289560"/>
                  </a:lnTo>
                  <a:cubicBezTo>
                    <a:pt x="127000" y="287020"/>
                    <a:pt x="100598" y="289447"/>
                    <a:pt x="76200" y="281940"/>
                  </a:cubicBezTo>
                  <a:cubicBezTo>
                    <a:pt x="65900" y="278771"/>
                    <a:pt x="62306" y="265058"/>
                    <a:pt x="53340" y="259080"/>
                  </a:cubicBezTo>
                  <a:cubicBezTo>
                    <a:pt x="46657" y="254625"/>
                    <a:pt x="38100" y="254000"/>
                    <a:pt x="30480" y="251460"/>
                  </a:cubicBezTo>
                  <a:cubicBezTo>
                    <a:pt x="25400" y="243840"/>
                    <a:pt x="19336" y="236791"/>
                    <a:pt x="15240" y="228600"/>
                  </a:cubicBezTo>
                  <a:cubicBezTo>
                    <a:pt x="-84" y="197953"/>
                    <a:pt x="7964" y="173538"/>
                    <a:pt x="15240" y="137160"/>
                  </a:cubicBezTo>
                  <a:cubicBezTo>
                    <a:pt x="18390" y="121408"/>
                    <a:pt x="17114" y="100351"/>
                    <a:pt x="30480" y="91440"/>
                  </a:cubicBezTo>
                  <a:lnTo>
                    <a:pt x="53340" y="76200"/>
                  </a:lnTo>
                  <a:cubicBezTo>
                    <a:pt x="62096" y="49932"/>
                    <a:pt x="55280" y="59020"/>
                    <a:pt x="68580" y="45720"/>
                  </a:cubicBezTo>
                </a:path>
              </a:pathLst>
            </a:cu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orma libre 9"/>
            <p:cNvSpPr/>
            <p:nvPr/>
          </p:nvSpPr>
          <p:spPr>
            <a:xfrm>
              <a:off x="416911" y="3451860"/>
              <a:ext cx="672749" cy="617220"/>
            </a:xfrm>
            <a:custGeom>
              <a:avLst/>
              <a:gdLst>
                <a:gd name="connsiteX0" fmla="*/ 291749 w 672749"/>
                <a:gd name="connsiteY0" fmla="*/ 38100 h 617220"/>
                <a:gd name="connsiteX1" fmla="*/ 17429 w 672749"/>
                <a:gd name="connsiteY1" fmla="*/ 198120 h 617220"/>
                <a:gd name="connsiteX2" fmla="*/ 32669 w 672749"/>
                <a:gd name="connsiteY2" fmla="*/ 441960 h 617220"/>
                <a:gd name="connsiteX3" fmla="*/ 55529 w 672749"/>
                <a:gd name="connsiteY3" fmla="*/ 487680 h 617220"/>
                <a:gd name="connsiteX4" fmla="*/ 101249 w 672749"/>
                <a:gd name="connsiteY4" fmla="*/ 533400 h 617220"/>
                <a:gd name="connsiteX5" fmla="*/ 154589 w 672749"/>
                <a:gd name="connsiteY5" fmla="*/ 571500 h 617220"/>
                <a:gd name="connsiteX6" fmla="*/ 177449 w 672749"/>
                <a:gd name="connsiteY6" fmla="*/ 594360 h 617220"/>
                <a:gd name="connsiteX7" fmla="*/ 200309 w 672749"/>
                <a:gd name="connsiteY7" fmla="*/ 601980 h 617220"/>
                <a:gd name="connsiteX8" fmla="*/ 223169 w 672749"/>
                <a:gd name="connsiteY8" fmla="*/ 617220 h 617220"/>
                <a:gd name="connsiteX9" fmla="*/ 284129 w 672749"/>
                <a:gd name="connsiteY9" fmla="*/ 609600 h 617220"/>
                <a:gd name="connsiteX10" fmla="*/ 306989 w 672749"/>
                <a:gd name="connsiteY10" fmla="*/ 594360 h 617220"/>
                <a:gd name="connsiteX11" fmla="*/ 329849 w 672749"/>
                <a:gd name="connsiteY11" fmla="*/ 586740 h 617220"/>
                <a:gd name="connsiteX12" fmla="*/ 383189 w 672749"/>
                <a:gd name="connsiteY12" fmla="*/ 556260 h 617220"/>
                <a:gd name="connsiteX13" fmla="*/ 428909 w 672749"/>
                <a:gd name="connsiteY13" fmla="*/ 533400 h 617220"/>
                <a:gd name="connsiteX14" fmla="*/ 459389 w 672749"/>
                <a:gd name="connsiteY14" fmla="*/ 510540 h 617220"/>
                <a:gd name="connsiteX15" fmla="*/ 482249 w 672749"/>
                <a:gd name="connsiteY15" fmla="*/ 495300 h 617220"/>
                <a:gd name="connsiteX16" fmla="*/ 505109 w 672749"/>
                <a:gd name="connsiteY16" fmla="*/ 472440 h 617220"/>
                <a:gd name="connsiteX17" fmla="*/ 527969 w 672749"/>
                <a:gd name="connsiteY17" fmla="*/ 457200 h 617220"/>
                <a:gd name="connsiteX18" fmla="*/ 573689 w 672749"/>
                <a:gd name="connsiteY18" fmla="*/ 411480 h 617220"/>
                <a:gd name="connsiteX19" fmla="*/ 596549 w 672749"/>
                <a:gd name="connsiteY19" fmla="*/ 388620 h 617220"/>
                <a:gd name="connsiteX20" fmla="*/ 619409 w 672749"/>
                <a:gd name="connsiteY20" fmla="*/ 358140 h 617220"/>
                <a:gd name="connsiteX21" fmla="*/ 642269 w 672749"/>
                <a:gd name="connsiteY21" fmla="*/ 312420 h 617220"/>
                <a:gd name="connsiteX22" fmla="*/ 665129 w 672749"/>
                <a:gd name="connsiteY22" fmla="*/ 228600 h 617220"/>
                <a:gd name="connsiteX23" fmla="*/ 672749 w 672749"/>
                <a:gd name="connsiteY23" fmla="*/ 198120 h 617220"/>
                <a:gd name="connsiteX24" fmla="*/ 665129 w 672749"/>
                <a:gd name="connsiteY24" fmla="*/ 129540 h 617220"/>
                <a:gd name="connsiteX25" fmla="*/ 642269 w 672749"/>
                <a:gd name="connsiteY25" fmla="*/ 99060 h 617220"/>
                <a:gd name="connsiteX26" fmla="*/ 627029 w 672749"/>
                <a:gd name="connsiteY26" fmla="*/ 76200 h 617220"/>
                <a:gd name="connsiteX27" fmla="*/ 535589 w 672749"/>
                <a:gd name="connsiteY27" fmla="*/ 30480 h 617220"/>
                <a:gd name="connsiteX28" fmla="*/ 512729 w 672749"/>
                <a:gd name="connsiteY28" fmla="*/ 22860 h 617220"/>
                <a:gd name="connsiteX29" fmla="*/ 489869 w 672749"/>
                <a:gd name="connsiteY29" fmla="*/ 15240 h 617220"/>
                <a:gd name="connsiteX30" fmla="*/ 345089 w 672749"/>
                <a:gd name="connsiteY30" fmla="*/ 0 h 617220"/>
                <a:gd name="connsiteX31" fmla="*/ 261269 w 672749"/>
                <a:gd name="connsiteY31" fmla="*/ 15240 h 617220"/>
                <a:gd name="connsiteX32" fmla="*/ 200309 w 672749"/>
                <a:gd name="connsiteY32" fmla="*/ 60960 h 617220"/>
                <a:gd name="connsiteX33" fmla="*/ 177449 w 672749"/>
                <a:gd name="connsiteY33" fmla="*/ 83820 h 617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72749" h="617220">
                  <a:moveTo>
                    <a:pt x="291749" y="38100"/>
                  </a:moveTo>
                  <a:cubicBezTo>
                    <a:pt x="200309" y="91440"/>
                    <a:pt x="74589" y="109018"/>
                    <a:pt x="17429" y="198120"/>
                  </a:cubicBezTo>
                  <a:cubicBezTo>
                    <a:pt x="-26544" y="266666"/>
                    <a:pt x="25714" y="360819"/>
                    <a:pt x="32669" y="441960"/>
                  </a:cubicBezTo>
                  <a:cubicBezTo>
                    <a:pt x="33925" y="456613"/>
                    <a:pt x="46392" y="477401"/>
                    <a:pt x="55529" y="487680"/>
                  </a:cubicBezTo>
                  <a:cubicBezTo>
                    <a:pt x="69848" y="503789"/>
                    <a:pt x="83316" y="521445"/>
                    <a:pt x="101249" y="533400"/>
                  </a:cubicBezTo>
                  <a:cubicBezTo>
                    <a:pt x="119341" y="545461"/>
                    <a:pt x="138049" y="557323"/>
                    <a:pt x="154589" y="571500"/>
                  </a:cubicBezTo>
                  <a:cubicBezTo>
                    <a:pt x="162771" y="578513"/>
                    <a:pt x="168483" y="588382"/>
                    <a:pt x="177449" y="594360"/>
                  </a:cubicBezTo>
                  <a:cubicBezTo>
                    <a:pt x="184132" y="598815"/>
                    <a:pt x="193125" y="598388"/>
                    <a:pt x="200309" y="601980"/>
                  </a:cubicBezTo>
                  <a:cubicBezTo>
                    <a:pt x="208500" y="606076"/>
                    <a:pt x="215549" y="612140"/>
                    <a:pt x="223169" y="617220"/>
                  </a:cubicBezTo>
                  <a:cubicBezTo>
                    <a:pt x="243489" y="614680"/>
                    <a:pt x="264372" y="614988"/>
                    <a:pt x="284129" y="609600"/>
                  </a:cubicBezTo>
                  <a:cubicBezTo>
                    <a:pt x="292964" y="607190"/>
                    <a:pt x="298798" y="598456"/>
                    <a:pt x="306989" y="594360"/>
                  </a:cubicBezTo>
                  <a:cubicBezTo>
                    <a:pt x="314173" y="590768"/>
                    <a:pt x="322229" y="589280"/>
                    <a:pt x="329849" y="586740"/>
                  </a:cubicBezTo>
                  <a:cubicBezTo>
                    <a:pt x="403551" y="531463"/>
                    <a:pt x="325009" y="585350"/>
                    <a:pt x="383189" y="556260"/>
                  </a:cubicBezTo>
                  <a:cubicBezTo>
                    <a:pt x="442275" y="526717"/>
                    <a:pt x="371450" y="552553"/>
                    <a:pt x="428909" y="533400"/>
                  </a:cubicBezTo>
                  <a:cubicBezTo>
                    <a:pt x="439069" y="525780"/>
                    <a:pt x="449055" y="517922"/>
                    <a:pt x="459389" y="510540"/>
                  </a:cubicBezTo>
                  <a:cubicBezTo>
                    <a:pt x="466841" y="505217"/>
                    <a:pt x="475214" y="501163"/>
                    <a:pt x="482249" y="495300"/>
                  </a:cubicBezTo>
                  <a:cubicBezTo>
                    <a:pt x="490528" y="488401"/>
                    <a:pt x="496830" y="479339"/>
                    <a:pt x="505109" y="472440"/>
                  </a:cubicBezTo>
                  <a:cubicBezTo>
                    <a:pt x="512144" y="466577"/>
                    <a:pt x="521124" y="463284"/>
                    <a:pt x="527969" y="457200"/>
                  </a:cubicBezTo>
                  <a:cubicBezTo>
                    <a:pt x="544078" y="442881"/>
                    <a:pt x="558449" y="426720"/>
                    <a:pt x="573689" y="411480"/>
                  </a:cubicBezTo>
                  <a:cubicBezTo>
                    <a:pt x="581309" y="403860"/>
                    <a:pt x="590083" y="397241"/>
                    <a:pt x="596549" y="388620"/>
                  </a:cubicBezTo>
                  <a:lnTo>
                    <a:pt x="619409" y="358140"/>
                  </a:lnTo>
                  <a:cubicBezTo>
                    <a:pt x="647199" y="274770"/>
                    <a:pt x="602878" y="401050"/>
                    <a:pt x="642269" y="312420"/>
                  </a:cubicBezTo>
                  <a:cubicBezTo>
                    <a:pt x="658128" y="276737"/>
                    <a:pt x="657161" y="264454"/>
                    <a:pt x="665129" y="228600"/>
                  </a:cubicBezTo>
                  <a:cubicBezTo>
                    <a:pt x="667401" y="218377"/>
                    <a:pt x="670209" y="208280"/>
                    <a:pt x="672749" y="198120"/>
                  </a:cubicBezTo>
                  <a:cubicBezTo>
                    <a:pt x="670209" y="175260"/>
                    <a:pt x="671893" y="151524"/>
                    <a:pt x="665129" y="129540"/>
                  </a:cubicBezTo>
                  <a:cubicBezTo>
                    <a:pt x="661394" y="117402"/>
                    <a:pt x="649651" y="109394"/>
                    <a:pt x="642269" y="99060"/>
                  </a:cubicBezTo>
                  <a:cubicBezTo>
                    <a:pt x="636946" y="91608"/>
                    <a:pt x="633921" y="82231"/>
                    <a:pt x="627029" y="76200"/>
                  </a:cubicBezTo>
                  <a:cubicBezTo>
                    <a:pt x="590668" y="44384"/>
                    <a:pt x="578754" y="44868"/>
                    <a:pt x="535589" y="30480"/>
                  </a:cubicBezTo>
                  <a:lnTo>
                    <a:pt x="512729" y="22860"/>
                  </a:lnTo>
                  <a:cubicBezTo>
                    <a:pt x="505109" y="20320"/>
                    <a:pt x="497792" y="16560"/>
                    <a:pt x="489869" y="15240"/>
                  </a:cubicBezTo>
                  <a:cubicBezTo>
                    <a:pt x="411482" y="2176"/>
                    <a:pt x="459554" y="8805"/>
                    <a:pt x="345089" y="0"/>
                  </a:cubicBezTo>
                  <a:cubicBezTo>
                    <a:pt x="340047" y="630"/>
                    <a:pt x="278497" y="4277"/>
                    <a:pt x="261269" y="15240"/>
                  </a:cubicBezTo>
                  <a:cubicBezTo>
                    <a:pt x="239840" y="28877"/>
                    <a:pt x="218270" y="42999"/>
                    <a:pt x="200309" y="60960"/>
                  </a:cubicBezTo>
                  <a:lnTo>
                    <a:pt x="177449" y="83820"/>
                  </a:lnTo>
                </a:path>
              </a:pathLst>
            </a:cu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Conector curvado 11"/>
            <p:cNvCxnSpPr/>
            <p:nvPr/>
          </p:nvCxnSpPr>
          <p:spPr>
            <a:xfrm>
              <a:off x="2964180" y="1638300"/>
              <a:ext cx="2407920" cy="1447800"/>
            </a:xfrm>
            <a:prstGeom prst="curvedConnector3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Conector curvado 13"/>
            <p:cNvCxnSpPr/>
            <p:nvPr/>
          </p:nvCxnSpPr>
          <p:spPr>
            <a:xfrm rot="10800000" flipV="1">
              <a:off x="1173480" y="3238500"/>
              <a:ext cx="4251960" cy="411480"/>
            </a:xfrm>
            <a:prstGeom prst="curvedConnector3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CuadroTexto 15"/>
            <p:cNvSpPr txBox="1"/>
            <p:nvPr/>
          </p:nvSpPr>
          <p:spPr>
            <a:xfrm>
              <a:off x="30480" y="3408104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3200" dirty="0" smtClean="0">
                  <a:solidFill>
                    <a:schemeClr val="accent2"/>
                  </a:solidFill>
                </a:rPr>
                <a:t>3</a:t>
              </a:r>
              <a:endParaRPr lang="en-US" sz="3200" dirty="0">
                <a:solidFill>
                  <a:schemeClr val="accent2"/>
                </a:solidFill>
              </a:endParaRPr>
            </a:p>
          </p:txBody>
        </p:sp>
        <p:sp>
          <p:nvSpPr>
            <p:cNvPr id="17" name="CuadroTexto 16"/>
            <p:cNvSpPr txBox="1"/>
            <p:nvPr/>
          </p:nvSpPr>
          <p:spPr>
            <a:xfrm>
              <a:off x="5372100" y="2318444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3200" dirty="0" smtClean="0">
                  <a:solidFill>
                    <a:schemeClr val="accent2"/>
                  </a:solidFill>
                </a:rPr>
                <a:t>2</a:t>
              </a:r>
              <a:endParaRPr lang="en-US" sz="3200" dirty="0">
                <a:solidFill>
                  <a:schemeClr val="accent2"/>
                </a:solidFill>
              </a:endParaRPr>
            </a:p>
          </p:txBody>
        </p:sp>
        <p:sp>
          <p:nvSpPr>
            <p:cNvPr id="18" name="CuadroTexto 17"/>
            <p:cNvSpPr txBox="1"/>
            <p:nvPr/>
          </p:nvSpPr>
          <p:spPr>
            <a:xfrm>
              <a:off x="2704694" y="1654522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3200" dirty="0" smtClean="0">
                  <a:solidFill>
                    <a:schemeClr val="accent2"/>
                  </a:solidFill>
                </a:rPr>
                <a:t>1</a:t>
              </a:r>
              <a:endParaRPr lang="en-US" sz="32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9" name="CuadroTexto 18"/>
          <p:cNvSpPr txBox="1"/>
          <p:nvPr/>
        </p:nvSpPr>
        <p:spPr>
          <a:xfrm>
            <a:off x="133553" y="4669969"/>
            <a:ext cx="88464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sz="2400" dirty="0" smtClean="0"/>
              <a:t>Se envía una </a:t>
            </a:r>
            <a:r>
              <a:rPr lang="es-ES" sz="2400" b="1" dirty="0" err="1" smtClean="0"/>
              <a:t>request</a:t>
            </a:r>
            <a:r>
              <a:rPr lang="es-ES" sz="2400" b="1" dirty="0" smtClean="0"/>
              <a:t> </a:t>
            </a:r>
            <a:r>
              <a:rPr lang="es-ES" sz="2400" dirty="0" smtClean="0"/>
              <a:t>con el </a:t>
            </a:r>
            <a:r>
              <a:rPr lang="es-ES" sz="2400" b="1" dirty="0" smtClean="0"/>
              <a:t>id </a:t>
            </a:r>
            <a:r>
              <a:rPr lang="es-ES" sz="2400" dirty="0" smtClean="0"/>
              <a:t>de un </a:t>
            </a:r>
            <a:r>
              <a:rPr lang="es-ES" sz="2400" b="1" dirty="0" err="1" smtClean="0"/>
              <a:t>track</a:t>
            </a:r>
            <a:r>
              <a:rPr lang="es-ES" sz="2400" b="1" dirty="0" smtClean="0"/>
              <a:t> inexistente</a:t>
            </a:r>
          </a:p>
          <a:p>
            <a:pPr marL="342900" indent="-342900">
              <a:buAutoNum type="arabicPeriod"/>
            </a:pPr>
            <a:r>
              <a:rPr lang="es-ES" sz="2400" dirty="0" smtClean="0"/>
              <a:t>El controlador procesa la petición y la envía al servicio</a:t>
            </a:r>
          </a:p>
          <a:p>
            <a:pPr marL="342900" indent="-342900">
              <a:buAutoNum type="arabicPeriod"/>
            </a:pPr>
            <a:r>
              <a:rPr lang="es-ES" sz="2400" dirty="0" err="1" smtClean="0"/>
              <a:t>getTrackById</a:t>
            </a:r>
            <a:r>
              <a:rPr lang="es-ES" sz="2400" dirty="0" smtClean="0"/>
              <a:t>() busca el </a:t>
            </a:r>
            <a:r>
              <a:rPr lang="es-ES" sz="2400" dirty="0" err="1" smtClean="0"/>
              <a:t>track</a:t>
            </a:r>
            <a:r>
              <a:rPr lang="es-ES" sz="2400" dirty="0" smtClean="0"/>
              <a:t> con </a:t>
            </a:r>
            <a:r>
              <a:rPr lang="es-ES" sz="2400" b="1" dirty="0" smtClean="0"/>
              <a:t>id 210 </a:t>
            </a:r>
            <a:r>
              <a:rPr lang="es-ES" sz="2400" dirty="0" smtClean="0"/>
              <a:t>y no lo encuentra</a:t>
            </a:r>
          </a:p>
          <a:p>
            <a:pPr marL="342900" indent="-342900">
              <a:buAutoNum type="arabicPeriod"/>
            </a:pPr>
            <a:r>
              <a:rPr lang="es-ES" sz="2400" dirty="0" smtClean="0"/>
              <a:t>El controlador devuelve un </a:t>
            </a:r>
            <a:r>
              <a:rPr lang="es-ES" sz="2400" b="1" dirty="0" smtClean="0"/>
              <a:t>objeto vacío </a:t>
            </a:r>
            <a:r>
              <a:rPr lang="es-ES" sz="2400" dirty="0" smtClean="0"/>
              <a:t>y el código de respuesta </a:t>
            </a:r>
            <a:r>
              <a:rPr lang="es-ES" sz="2400" b="1" dirty="0" smtClean="0"/>
              <a:t>200 OK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56605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63" y="685800"/>
            <a:ext cx="7886700" cy="640080"/>
          </a:xfrm>
        </p:spPr>
        <p:txBody>
          <a:bodyPr/>
          <a:lstStyle/>
          <a:p>
            <a:r>
              <a:rPr lang="es-ES" dirty="0" smtClean="0"/>
              <a:t>¿OK? </a:t>
            </a:r>
            <a:r>
              <a:rPr lang="es-ES" dirty="0"/>
              <a:t>¡</a:t>
            </a:r>
            <a:r>
              <a:rPr lang="es-ES" dirty="0" smtClean="0"/>
              <a:t>Cómo que OK!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384" y="1443990"/>
            <a:ext cx="6351257" cy="481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79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0" y="967740"/>
            <a:ext cx="9144000" cy="4838700"/>
          </a:xfrm>
        </p:spPr>
        <p:txBody>
          <a:bodyPr/>
          <a:lstStyle/>
          <a:p>
            <a:pPr marL="114300" indent="0">
              <a:buNone/>
            </a:pPr>
            <a:r>
              <a:rPr lang="es-ES" sz="2000" dirty="0" smtClean="0"/>
              <a:t>Tenemos que validar este procedimiento en el </a:t>
            </a:r>
            <a:r>
              <a:rPr lang="es-ES" sz="2000" i="1" dirty="0" err="1" smtClean="0"/>
              <a:t>controller</a:t>
            </a:r>
            <a:r>
              <a:rPr lang="es-ES" sz="2000" i="1" dirty="0" smtClean="0"/>
              <a:t> </a:t>
            </a:r>
            <a:r>
              <a:rPr lang="es-ES" sz="2000" dirty="0" smtClean="0"/>
              <a:t>y devolver el </a:t>
            </a:r>
            <a:r>
              <a:rPr lang="es-ES" sz="2000" b="1" i="1" dirty="0" smtClean="0"/>
              <a:t>status </a:t>
            </a:r>
            <a:r>
              <a:rPr lang="es-ES" sz="2000" b="1" i="1" dirty="0" err="1" smtClean="0"/>
              <a:t>code</a:t>
            </a:r>
            <a:r>
              <a:rPr lang="es-ES" sz="2000" b="1" i="1" dirty="0" smtClean="0"/>
              <a:t> </a:t>
            </a:r>
            <a:r>
              <a:rPr lang="es-ES" sz="2000" dirty="0" smtClean="0"/>
              <a:t>que indique cómo se resolvió la petición.</a:t>
            </a:r>
          </a:p>
          <a:p>
            <a:pPr marL="114300" indent="0">
              <a:buNone/>
            </a:pPr>
            <a:r>
              <a:rPr lang="es-ES" sz="2000" dirty="0"/>
              <a:t>En caso que el recurso que se intenta acceder no exista tendremos </a:t>
            </a:r>
            <a:r>
              <a:rPr lang="es-ES" sz="2000" dirty="0" smtClean="0"/>
              <a:t>que dar </a:t>
            </a:r>
            <a:r>
              <a:rPr lang="es-ES" sz="2000" dirty="0"/>
              <a:t>un código de respuesta de recurso inexistente. Sin embargo, si el identificador sí </a:t>
            </a:r>
            <a:r>
              <a:rPr lang="es-ES" sz="2000" dirty="0" smtClean="0"/>
              <a:t>estaba presente </a:t>
            </a:r>
            <a:r>
              <a:rPr lang="es-ES" sz="2000" dirty="0"/>
              <a:t>en el sistema, el código de respuesta debería </a:t>
            </a:r>
            <a:r>
              <a:rPr lang="es-ES" sz="2000" dirty="0" smtClean="0"/>
              <a:t>ser </a:t>
            </a:r>
            <a:r>
              <a:rPr lang="es-ES" sz="2000" dirty="0"/>
              <a:t>otro.</a:t>
            </a:r>
          </a:p>
          <a:p>
            <a:pPr marL="114300" indent="0">
              <a:buNone/>
            </a:pPr>
            <a:r>
              <a:rPr lang="es-ES" sz="2000" dirty="0" smtClean="0"/>
              <a:t>Vamos a ver </a:t>
            </a:r>
            <a:r>
              <a:rPr lang="es-ES" sz="2000" dirty="0"/>
              <a:t>una posible solución que nos ayudará a salir del </a:t>
            </a:r>
            <a:r>
              <a:rPr lang="es-ES" sz="2000" dirty="0" smtClean="0"/>
              <a:t>paso.</a:t>
            </a:r>
            <a:endParaRPr lang="es-ES" sz="2000" dirty="0"/>
          </a:p>
          <a:p>
            <a:pPr marL="114300" indent="0" algn="ctr">
              <a:buNone/>
            </a:pPr>
            <a:endParaRPr lang="en-US" b="1" dirty="0" smtClean="0">
              <a:latin typeface="Arial Black" panose="020B0A04020102020204" pitchFamily="34" charset="0"/>
            </a:endParaRPr>
          </a:p>
          <a:p>
            <a:pPr marL="114300" indent="0" algn="ctr">
              <a:buNone/>
            </a:pPr>
            <a:r>
              <a:rPr lang="en-US" b="1" dirty="0" err="1" smtClean="0">
                <a:latin typeface="Arial Black" panose="020B0A04020102020204" pitchFamily="34" charset="0"/>
              </a:rPr>
              <a:t>Decorador</a:t>
            </a:r>
            <a:r>
              <a:rPr lang="en-US" b="1" dirty="0" smtClean="0">
                <a:latin typeface="Arial Black" panose="020B0A04020102020204" pitchFamily="34" charset="0"/>
              </a:rPr>
              <a:t> </a:t>
            </a:r>
            <a:r>
              <a:rPr lang="en-US" b="1" dirty="0">
                <a:latin typeface="Arial Black" panose="020B0A04020102020204" pitchFamily="34" charset="0"/>
              </a:rPr>
              <a:t>@</a:t>
            </a:r>
            <a:r>
              <a:rPr lang="en-US" b="1" dirty="0" smtClean="0">
                <a:latin typeface="Arial Black" panose="020B0A04020102020204" pitchFamily="34" charset="0"/>
              </a:rPr>
              <a:t>Res</a:t>
            </a:r>
          </a:p>
          <a:p>
            <a:pPr marL="114300" indent="0" algn="ctr">
              <a:buNone/>
            </a:pPr>
            <a:endParaRPr lang="en-US" b="1" dirty="0">
              <a:latin typeface="Arial Black" panose="020B0A04020102020204" pitchFamily="34" charset="0"/>
            </a:endParaRPr>
          </a:p>
          <a:p>
            <a:pPr marL="114300" indent="0">
              <a:buNone/>
            </a:pPr>
            <a:r>
              <a:rPr lang="es-ES" sz="2000" dirty="0" smtClean="0"/>
              <a:t>Este decorador permite </a:t>
            </a:r>
            <a:r>
              <a:rPr lang="es-ES" sz="2000" dirty="0"/>
              <a:t>recibir </a:t>
            </a:r>
            <a:r>
              <a:rPr lang="es-ES" sz="2000" dirty="0" smtClean="0"/>
              <a:t>un objeto </a:t>
            </a:r>
            <a:r>
              <a:rPr lang="es-ES" sz="2000" b="1" i="1" dirty="0" smtClean="0"/>
              <a:t>response</a:t>
            </a:r>
            <a:r>
              <a:rPr lang="es-ES" sz="2000" dirty="0" smtClean="0"/>
              <a:t> que podemos </a:t>
            </a:r>
            <a:r>
              <a:rPr lang="es-ES" sz="2000" dirty="0"/>
              <a:t>usar para definir la respuesta de la solicitud de </a:t>
            </a:r>
            <a:r>
              <a:rPr lang="es-ES" sz="2000" dirty="0" smtClean="0"/>
              <a:t>una manera </a:t>
            </a:r>
            <a:r>
              <a:rPr lang="es-ES" sz="2000" dirty="0"/>
              <a:t>más detallada, incluyendo explícitamente un </a:t>
            </a:r>
            <a:r>
              <a:rPr lang="es-ES" sz="2000" b="1" dirty="0"/>
              <a:t>código de status determinado</a:t>
            </a:r>
            <a:r>
              <a:rPr lang="es-ES" sz="2000" dirty="0"/>
              <a:t>.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9948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FS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587</Words>
  <Application>Microsoft Office PowerPoint</Application>
  <PresentationFormat>Presentación en pantalla (4:3)</PresentationFormat>
  <Paragraphs>64</Paragraphs>
  <Slides>11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Arial Black</vt:lpstr>
      <vt:lpstr>Calibri</vt:lpstr>
      <vt:lpstr>Consolas</vt:lpstr>
      <vt:lpstr>Courier New</vt:lpstr>
      <vt:lpstr>CFS</vt:lpstr>
      <vt:lpstr>Back End</vt:lpstr>
      <vt:lpstr>HTTP Status Code</vt:lpstr>
      <vt:lpstr>Presentación de PowerPoint</vt:lpstr>
      <vt:lpstr>Presentación de PowerPoint</vt:lpstr>
      <vt:lpstr>Presentación de PowerPoint</vt:lpstr>
      <vt:lpstr>Opcional:  Modificar el servicio PUT</vt:lpstr>
      <vt:lpstr>Códigos de respuesta condicionales</vt:lpstr>
      <vt:lpstr>¿OK? ¡Cómo que OK!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 End</dc:title>
  <cp:lastModifiedBy>Usuario</cp:lastModifiedBy>
  <cp:revision>43</cp:revision>
  <dcterms:modified xsi:type="dcterms:W3CDTF">2023-07-23T04:57:19Z</dcterms:modified>
</cp:coreProperties>
</file>